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91" r:id="rId2"/>
    <p:sldId id="396" r:id="rId3"/>
    <p:sldId id="397" r:id="rId4"/>
    <p:sldId id="438" r:id="rId5"/>
    <p:sldId id="443" r:id="rId6"/>
    <p:sldId id="399" r:id="rId7"/>
    <p:sldId id="428" r:id="rId8"/>
    <p:sldId id="398" r:id="rId9"/>
    <p:sldId id="400" r:id="rId10"/>
    <p:sldId id="427" r:id="rId11"/>
    <p:sldId id="437" r:id="rId12"/>
    <p:sldId id="401" r:id="rId13"/>
    <p:sldId id="402" r:id="rId14"/>
    <p:sldId id="440" r:id="rId15"/>
    <p:sldId id="403" r:id="rId16"/>
    <p:sldId id="404" r:id="rId17"/>
    <p:sldId id="406" r:id="rId18"/>
    <p:sldId id="407" r:id="rId19"/>
    <p:sldId id="435" r:id="rId20"/>
    <p:sldId id="409" r:id="rId21"/>
    <p:sldId id="410" r:id="rId22"/>
    <p:sldId id="412" r:id="rId23"/>
    <p:sldId id="429" r:id="rId24"/>
    <p:sldId id="441" r:id="rId25"/>
    <p:sldId id="414" r:id="rId26"/>
    <p:sldId id="415" r:id="rId27"/>
    <p:sldId id="442" r:id="rId28"/>
    <p:sldId id="416" r:id="rId29"/>
    <p:sldId id="417" r:id="rId30"/>
    <p:sldId id="444" r:id="rId31"/>
    <p:sldId id="445" r:id="rId32"/>
    <p:sldId id="446" r:id="rId33"/>
    <p:sldId id="418" r:id="rId34"/>
    <p:sldId id="419" r:id="rId35"/>
    <p:sldId id="421" r:id="rId36"/>
    <p:sldId id="420" r:id="rId37"/>
    <p:sldId id="422" r:id="rId38"/>
    <p:sldId id="423" r:id="rId39"/>
    <p:sldId id="424" r:id="rId40"/>
    <p:sldId id="425" r:id="rId41"/>
    <p:sldId id="433" r:id="rId42"/>
    <p:sldId id="432" r:id="rId43"/>
    <p:sldId id="439" r:id="rId44"/>
    <p:sldId id="408" r:id="rId45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B7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538DC-2CF3-4B51-8C4E-E0EBF5A804B8}" v="573" dt="2018-08-20T11:18:30.021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D9252-598C-4A5B-BA44-B23A4809FF4C}" type="datetimeFigureOut">
              <a:rPr lang="en-US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1CD632-50CE-4260-9AB8-3E1BE64E7F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F0A4F-E52B-4C70-9C97-9CD587A7403F}" type="datetimeFigureOut">
              <a:rPr lang="en-US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579438"/>
            <a:ext cx="4418013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" y="3200400"/>
            <a:ext cx="6172200" cy="525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08362-2E5B-410B-96DC-EC4A0C54B0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Í</a:t>
            </a:r>
            <a:r>
              <a:rPr lang="is-IS" baseline="0" dirty="0"/>
              <a:t> dag er alltaf að koma betur og betur í ljós að </a:t>
            </a:r>
            <a:r>
              <a:rPr lang="is-IS" baseline="0" dirty="0" err="1"/>
              <a:t>ákv</a:t>
            </a:r>
            <a:r>
              <a:rPr lang="is-IS" baseline="0" dirty="0"/>
              <a:t>. stökkbreytingar á genum geta haft áhrif á þroska heila og tauga og valda flogaveiki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Lyfjameðferð langalgengasta</a:t>
            </a:r>
            <a:r>
              <a:rPr lang="is-IS" baseline="0" dirty="0"/>
              <a:t> meðferðin við flogaveiki</a:t>
            </a:r>
          </a:p>
          <a:p>
            <a:r>
              <a:rPr lang="is-IS" baseline="0" dirty="0"/>
              <a:t>Ekki alltaf lyfjameðferð ef um góðkynjaflogaveiki er að ræða, þá er um það fá flog að ræða, flest í svefni og trufla lítið líf barnsins</a:t>
            </a:r>
          </a:p>
          <a:p>
            <a:r>
              <a:rPr lang="is-IS" baseline="0" dirty="0"/>
              <a:t>Talið að um 70% svari vel lyfjameðferð, en um 30% ekki.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Börn með ADHD og einhverfu oft grunuð um </a:t>
            </a:r>
            <a:r>
              <a:rPr lang="is-IS" dirty="0" err="1"/>
              <a:t>störuflog</a:t>
            </a:r>
            <a:r>
              <a:rPr lang="is-IS" dirty="0"/>
              <a:t> en eru oftast ekki með það</a:t>
            </a:r>
            <a:r>
              <a:rPr lang="is-IS" baseline="0" dirty="0"/>
              <a:t> heldur er það hluti af sjúkdómseinkennum þeirra. Ef þau detta út er oft nóg að hrista/snerta þau til að ná til þeirra en það ekki hægt ef um flog er að ræða.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Ekki setja spítu eða</a:t>
            </a:r>
            <a:r>
              <a:rPr lang="is-IS" baseline="0" dirty="0"/>
              <a:t> annað í munn barnsins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Einstaka barn</a:t>
            </a:r>
            <a:r>
              <a:rPr lang="is-IS" baseline="0" dirty="0"/>
              <a:t> með í leikskóla og skóla.  </a:t>
            </a:r>
          </a:p>
          <a:p>
            <a:r>
              <a:rPr lang="is-IS" baseline="0" dirty="0"/>
              <a:t>Sjaldnar notað núna, í dag frekar notað lyf í munn.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Leyfa flogaveikum</a:t>
            </a:r>
            <a:r>
              <a:rPr lang="is-IS" baseline="0" dirty="0"/>
              <a:t> börnum að vera áfram börn, boð og bönn gilda áfram.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Sjaldgæf meðferð</a:t>
            </a:r>
            <a:r>
              <a:rPr lang="is-IS" baseline="0" dirty="0"/>
              <a:t> einungis ef barnið svarar ekki/illa lyfjameðferð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Setja inn nýja linkinn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Einugis ef börn svara ekki lyfjameðferð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Skynjun getur lýst sér sem</a:t>
            </a:r>
            <a:r>
              <a:rPr lang="is-IS" baseline="0" dirty="0"/>
              <a:t> óraunveruleika tilfinningar, skrýtnar tilfinningar í höfðu eða maga, dulrænar skynjanir o.s.frv. Það getur verið fyrirboði um flog oft kallað ára. </a:t>
            </a:r>
          </a:p>
          <a:p>
            <a:endParaRPr lang="is-IS" baseline="0" dirty="0"/>
          </a:p>
          <a:p>
            <a:r>
              <a:rPr lang="is-IS" baseline="0" dirty="0"/>
              <a:t>Breyting á hegðun sem viðkomandi </a:t>
            </a:r>
            <a:r>
              <a:rPr lang="is-IS" baseline="0"/>
              <a:t>stjórnar ekki.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Til að sýna magn frumutenginga</a:t>
            </a:r>
            <a:r>
              <a:rPr lang="is-IS" baseline="0" dirty="0"/>
              <a:t> og hversu fullkomið kerfi í okkur raunverulega er. Kannski ekki skrýtið að stundum fari </a:t>
            </a:r>
            <a:r>
              <a:rPr lang="is-IS" baseline="0"/>
              <a:t>eitthvað úrskeiðis!!</a:t>
            </a:r>
            <a:r>
              <a:rPr lang="is-I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47F7A-A9B6-44EF-B272-1216571B87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23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t.d. hitakrampar</a:t>
            </a:r>
            <a:r>
              <a:rPr lang="is-IS" baseline="0" dirty="0"/>
              <a:t> hjá yngri börnum, lágur blóðsykur, truflun á saltbúskap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Tíðni</a:t>
            </a:r>
            <a:r>
              <a:rPr lang="is-IS" baseline="0" dirty="0"/>
              <a:t> og algengi er sambærilegt við aðrar þjóðir í kringum okkur.</a:t>
            </a:r>
          </a:p>
          <a:p>
            <a:r>
              <a:rPr lang="is-IS" baseline="0" dirty="0"/>
              <a:t>Meira um flog á fyrri og seinni hluta ævinnar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Þekkja ekki</a:t>
            </a:r>
            <a:r>
              <a:rPr lang="is-IS" baseline="0" dirty="0"/>
              <a:t> sjúkdóminn, </a:t>
            </a:r>
            <a:r>
              <a:rPr lang="is-IS" baseline="0" dirty="0" err="1"/>
              <a:t>óhugnaleg</a:t>
            </a:r>
            <a:r>
              <a:rPr lang="is-IS" baseline="0" dirty="0"/>
              <a:t> birtingarmynd floga.   Hrædd um að börnin fái flog og þau séu ekki staðar.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362-2E5B-410B-96DC-EC4A0C54B0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4965700"/>
            <a:ext cx="8642350" cy="1573213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088" y="3448050"/>
            <a:ext cx="8642350" cy="1516063"/>
          </a:xfrm>
          <a:prstGeom prst="rect">
            <a:avLst/>
          </a:prstGeom>
          <a:solidFill>
            <a:srgbClr val="A29B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9088" y="311150"/>
            <a:ext cx="8642350" cy="3136900"/>
          </a:xfrm>
          <a:prstGeom prst="rect">
            <a:avLst/>
          </a:prstGeom>
          <a:solidFill>
            <a:srgbClr val="AAAAA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61438" y="4965700"/>
            <a:ext cx="2897187" cy="1573213"/>
          </a:xfrm>
          <a:prstGeom prst="rect">
            <a:avLst/>
          </a:prstGeom>
          <a:solidFill>
            <a:srgbClr val="529BC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61438" y="3448050"/>
            <a:ext cx="2897187" cy="1517650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61438" y="311150"/>
            <a:ext cx="2897187" cy="3136900"/>
          </a:xfrm>
          <a:prstGeom prst="rect">
            <a:avLst/>
          </a:prstGeom>
          <a:solidFill>
            <a:srgbClr val="98C2D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6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24" y="3447289"/>
            <a:ext cx="7199026" cy="15174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24" y="5065308"/>
            <a:ext cx="7196328" cy="919567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ft Content with Dark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85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8" y="655784"/>
            <a:ext cx="436702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78" y="1962150"/>
            <a:ext cx="4976622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119188" y="6010275"/>
            <a:ext cx="4529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5638800" y="6010275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6BC3B6D8-17BF-4F65-B357-1A0863D2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803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803" y="2313432"/>
            <a:ext cx="4297680" cy="36714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520" y="1681163"/>
            <a:ext cx="4297680" cy="58654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520" y="2313432"/>
            <a:ext cx="4297680" cy="3671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2FB90-BACB-44CC-97FC-0DE601E92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CE89D-4377-4E39-BF54-9E35DF641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Picture with Blue Caption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BDB7B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Picture with Blue Caption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38" y="5516563"/>
            <a:ext cx="11547475" cy="1039812"/>
          </a:xfrm>
          <a:prstGeom prst="rect">
            <a:avLst/>
          </a:prstGeom>
          <a:solidFill>
            <a:srgbClr val="77AE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2" y="5530501"/>
            <a:ext cx="8718397" cy="1025573"/>
          </a:xfrm>
        </p:spPr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HS_isl_lit_landscape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16674-77CE-4F8D-A577-F83E2D1FC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3332A-5645-4080-9E4F-8C9C756B1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9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A9339-136E-465C-A5E3-3CA280A0F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ark Full-Frame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3" y="1962149"/>
            <a:ext cx="5755678" cy="40215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1038" y="1962149"/>
            <a:ext cx="2824162" cy="4022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48248-FD97-42B1-9391-3EC9BF8D2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312" y="1724024"/>
            <a:ext cx="8723376" cy="42608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986EEF-6EF9-4DE5-8420-565A20E2B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66749"/>
            <a:ext cx="1741488" cy="5838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4664" y="666749"/>
            <a:ext cx="6827836" cy="5838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185068" y="3229768"/>
            <a:ext cx="53721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1272382" y="6153943"/>
            <a:ext cx="457200" cy="246063"/>
          </a:xfrm>
        </p:spPr>
        <p:txBody>
          <a:bodyPr/>
          <a:lstStyle>
            <a:lvl1pPr>
              <a:defRPr/>
            </a:lvl1pPr>
          </a:lstStyle>
          <a:p>
            <a:fld id="{0A5F3010-92A6-4288-96B8-F0DD2EE61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Title and Conten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21DA5-88CB-42E2-B7DC-A76743B400D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Title and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783163-2DC7-4524-9346-8C596D541CC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Title and Content with Pictu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19088" y="312738"/>
            <a:ext cx="11547475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F8FBC-9B1F-41E1-9536-78CE357CE99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8723376" cy="402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6803" y="1513241"/>
            <a:ext cx="8723376" cy="4489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D8B686-DC85-49F7-8958-D95F40477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88" y="312738"/>
            <a:ext cx="11547475" cy="6226175"/>
          </a:xfrm>
          <a:prstGeom prst="rect">
            <a:avLst/>
          </a:prstGeom>
          <a:solidFill>
            <a:srgbClr val="948B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724" y="666751"/>
            <a:ext cx="7199026" cy="3402522"/>
          </a:xfrm>
        </p:spPr>
        <p:txBody>
          <a:bodyPr/>
          <a:lstStyle>
            <a:lvl1pPr marL="228600" indent="-22860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24" y="4169855"/>
            <a:ext cx="7196328" cy="1815020"/>
          </a:xfrm>
        </p:spPr>
        <p:txBody>
          <a:bodyPr>
            <a:noAutofit/>
          </a:bodyPr>
          <a:lstStyle>
            <a:lvl1pPr marL="22860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803" y="1962149"/>
            <a:ext cx="42976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520" y="1962150"/>
            <a:ext cx="4297680" cy="402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803" y="655784"/>
            <a:ext cx="8718397" cy="8375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6B430A-6F17-4686-98E3-68AEC5447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ight Content with Picture"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21300" y="312738"/>
            <a:ext cx="6545263" cy="6226175"/>
          </a:xfrm>
          <a:custGeom>
            <a:avLst/>
            <a:gdLst/>
            <a:ahLst/>
            <a:cxnLst/>
            <a:rect l="l" t="t" r="r" b="b"/>
            <a:pathLst>
              <a:path w="11547642" h="6225117">
                <a:moveTo>
                  <a:pt x="0" y="0"/>
                </a:moveTo>
                <a:lnTo>
                  <a:pt x="11547642" y="0"/>
                </a:lnTo>
                <a:lnTo>
                  <a:pt x="11547642" y="6225117"/>
                </a:lnTo>
                <a:lnTo>
                  <a:pt x="0" y="6225117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6613" y="312738"/>
            <a:ext cx="2438400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/>
              <a:t>To add a picture background: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From the Design tab, Background group, select Background Styles &gt; Format Background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In the Format Background dialog box, select Fill &gt; Picture or texture fill &gt; Insert from file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Choose a picture from your files and press Insert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/>
              <a:t>Close the Format Background dialog box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LHS_isl_lit_landscape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337" y="655784"/>
            <a:ext cx="4349052" cy="8375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7" y="1962150"/>
            <a:ext cx="4349052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6116638" y="6010275"/>
            <a:ext cx="38941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ED3EA-B3FB-4424-BBF4-8D738A3B5FB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725" y="655638"/>
            <a:ext cx="871855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3550" y="1962150"/>
            <a:ext cx="87249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 or choose an icon below to insert a table, chart, SmartArt, picture, clip art or video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010275"/>
            <a:ext cx="8256588" cy="2444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none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16" name="Rectangle 3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19535" y="313267"/>
                </a:moveTo>
                <a:lnTo>
                  <a:pt x="319535" y="6538384"/>
                </a:lnTo>
                <a:lnTo>
                  <a:pt x="11867177" y="6538384"/>
                </a:lnTo>
                <a:lnTo>
                  <a:pt x="11867177" y="31326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250" y="6010275"/>
            <a:ext cx="457200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C0441B5-B87A-49A6-8F06-491FF66EC6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LHS_isl_lit_landscape-01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40988" y="395288"/>
            <a:ext cx="13350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696" r:id="rId6"/>
    <p:sldLayoutId id="2147483708" r:id="rId7"/>
    <p:sldLayoutId id="2147483697" r:id="rId8"/>
    <p:sldLayoutId id="2147483709" r:id="rId9"/>
    <p:sldLayoutId id="2147483710" r:id="rId10"/>
    <p:sldLayoutId id="2147483698" r:id="rId11"/>
    <p:sldLayoutId id="2147483699" r:id="rId12"/>
    <p:sldLayoutId id="2147483711" r:id="rId13"/>
    <p:sldLayoutId id="2147483712" r:id="rId14"/>
    <p:sldLayoutId id="2147483713" r:id="rId15"/>
    <p:sldLayoutId id="2147483714" r:id="rId16"/>
    <p:sldLayoutId id="2147483700" r:id="rId17"/>
    <p:sldLayoutId id="2147483715" r:id="rId18"/>
    <p:sldLayoutId id="2147483716" r:id="rId19"/>
    <p:sldLayoutId id="2147483717" r:id="rId20"/>
    <p:sldLayoutId id="2147483701" r:id="rId21"/>
    <p:sldLayoutId id="2147483702" r:id="rId22"/>
    <p:sldLayoutId id="2147483718" r:id="rId23"/>
  </p:sldLayoutIdLst>
  <p:transition spd="med"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969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11363" indent="-18256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docblog.blogspot.com/2010/09/fever.html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nRdmR6x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H3iLQi6wt9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tERCawzC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is-IS" dirty="0"/>
          </a:p>
          <a:p>
            <a:pPr>
              <a:buNone/>
            </a:pPr>
            <a:endParaRPr lang="is-IS" dirty="0"/>
          </a:p>
        </p:txBody>
      </p:sp>
      <p:sp>
        <p:nvSpPr>
          <p:cNvPr id="5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endParaRPr lang="is-I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75507" y="4039986"/>
            <a:ext cx="521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err="1"/>
          </a:p>
        </p:txBody>
      </p:sp>
      <p:sp>
        <p:nvSpPr>
          <p:cNvPr id="9" name="Rectangle 8"/>
          <p:cNvSpPr/>
          <p:nvPr/>
        </p:nvSpPr>
        <p:spPr>
          <a:xfrm>
            <a:off x="736270" y="997532"/>
            <a:ext cx="45601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s-IS" sz="2000" b="1" dirty="0"/>
          </a:p>
          <a:p>
            <a:pPr algn="ctr"/>
            <a:r>
              <a:rPr lang="is-IS" sz="2000" b="1" dirty="0">
                <a:latin typeface="Calibri" pitchFamily="34" charset="0"/>
              </a:rPr>
              <a:t>Fræðsla um flogaveiki skólabarna fyrir skóla-hjúkrunarfræðinga, kennara, leikskólakennara og allt starfsfólk í grunn- og leikskólum.</a:t>
            </a:r>
          </a:p>
          <a:p>
            <a:pPr algn="ctr"/>
            <a:endParaRPr lang="is-IS" sz="2000" b="1" dirty="0"/>
          </a:p>
          <a:p>
            <a:pPr algn="ctr"/>
            <a:endParaRPr lang="is-IS" sz="2000" b="1" dirty="0"/>
          </a:p>
          <a:p>
            <a:r>
              <a:rPr lang="is-IS" sz="2000" b="1" dirty="0">
                <a:latin typeface="Calibri" pitchFamily="34" charset="0"/>
              </a:rPr>
              <a:t>Efni:</a:t>
            </a:r>
          </a:p>
          <a:p>
            <a:pPr>
              <a:buFont typeface="Arial" pitchFamily="34" charset="0"/>
              <a:buChar char="•"/>
            </a:pPr>
            <a:r>
              <a:rPr lang="is-IS" sz="2000" b="1" dirty="0">
                <a:latin typeface="Calibri" pitchFamily="34" charset="0"/>
              </a:rPr>
              <a:t>Sjúkdómurinn</a:t>
            </a:r>
          </a:p>
          <a:p>
            <a:pPr>
              <a:buFont typeface="Arial" pitchFamily="34" charset="0"/>
              <a:buChar char="•"/>
            </a:pPr>
            <a:r>
              <a:rPr lang="is-IS" sz="2000" b="1" dirty="0">
                <a:latin typeface="Calibri" pitchFamily="34" charset="0"/>
              </a:rPr>
              <a:t>Markmið meðferðar</a:t>
            </a:r>
          </a:p>
          <a:p>
            <a:pPr>
              <a:buFont typeface="Arial" pitchFamily="34" charset="0"/>
              <a:buChar char="•"/>
            </a:pPr>
            <a:r>
              <a:rPr lang="is-IS" sz="2000" b="1" dirty="0">
                <a:latin typeface="Calibri" pitchFamily="34" charset="0"/>
              </a:rPr>
              <a:t>Þarfir barna með</a:t>
            </a:r>
          </a:p>
          <a:p>
            <a:r>
              <a:rPr lang="is-IS" sz="2000" b="1" dirty="0">
                <a:latin typeface="Calibri" pitchFamily="34" charset="0"/>
              </a:rPr>
              <a:t>  flogaveiki</a:t>
            </a:r>
          </a:p>
          <a:p>
            <a:pPr>
              <a:buFont typeface="Arial" pitchFamily="34" charset="0"/>
              <a:buChar char="•"/>
            </a:pPr>
            <a:r>
              <a:rPr lang="is-IS" sz="2000" b="1" dirty="0">
                <a:latin typeface="Calibri" pitchFamily="34" charset="0"/>
              </a:rPr>
              <a:t> Stuðningur</a:t>
            </a:r>
          </a:p>
          <a:p>
            <a:pPr>
              <a:buFont typeface="Arial" pitchFamily="34" charset="0"/>
              <a:buChar char="•"/>
            </a:pPr>
            <a:r>
              <a:rPr lang="is-IS" sz="2000" b="1" dirty="0">
                <a:latin typeface="Calibri" pitchFamily="34" charset="0"/>
              </a:rPr>
              <a:t>Viðbrögð við flogum</a:t>
            </a:r>
          </a:p>
          <a:p>
            <a:endParaRPr lang="is-IS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57319" y="2072288"/>
            <a:ext cx="4893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sz="2000" b="1" dirty="0">
                <a:solidFill>
                  <a:srgbClr val="C00000"/>
                </a:solidFill>
              </a:rPr>
              <a:t>Fyrirlestur um </a:t>
            </a:r>
            <a:r>
              <a:rPr lang="is-IS" sz="2000" b="1">
                <a:solidFill>
                  <a:srgbClr val="C00000"/>
                </a:solidFill>
              </a:rPr>
              <a:t>flogaveiki </a:t>
            </a:r>
            <a:r>
              <a:rPr lang="is-IS" sz="2000" b="1" smtClean="0">
                <a:solidFill>
                  <a:srgbClr val="C00000"/>
                </a:solidFill>
              </a:rPr>
              <a:t>skólabarna</a:t>
            </a:r>
            <a:endParaRPr lang="is-I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1469" y="536763"/>
            <a:ext cx="5353397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dirty="0"/>
              <a:t>Flogaveiki  skólabarna</a:t>
            </a:r>
            <a:endParaRPr lang="en-US" sz="3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601C74-3AF5-4E95-A0C3-2B7B68CF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06" y="3741097"/>
            <a:ext cx="4225913" cy="26160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/>
              <a:t>Algengi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s-IS" sz="800"/>
              <a:t>Flogaveiki</a:t>
            </a:r>
          </a:p>
          <a:p>
            <a:pPr>
              <a:buFontTx/>
              <a:buNone/>
            </a:pPr>
            <a:endParaRPr lang="is-IS" sz="800"/>
          </a:p>
          <a:p>
            <a:pPr>
              <a:buFontTx/>
              <a:buNone/>
            </a:pPr>
            <a:r>
              <a:rPr lang="is-IS" sz="800"/>
              <a:t>Einn algengasti taugasjúkdómur barna</a:t>
            </a:r>
          </a:p>
          <a:p>
            <a:pPr>
              <a:buFontTx/>
              <a:buNone/>
            </a:pPr>
            <a:r>
              <a:rPr lang="is-IS" sz="800"/>
              <a:t>	börn &lt; 16 ára = 1/3 af heildarnýgengi</a:t>
            </a:r>
          </a:p>
          <a:p>
            <a:pPr lvl="2">
              <a:buFontTx/>
              <a:buNone/>
            </a:pPr>
            <a:r>
              <a:rPr lang="is-IS" sz="800"/>
              <a:t>		um 50 börn á ári</a:t>
            </a:r>
          </a:p>
          <a:p>
            <a:pPr lvl="2">
              <a:buFontTx/>
              <a:buNone/>
            </a:pPr>
            <a:r>
              <a:rPr lang="is-IS" sz="800"/>
              <a:t>1/5 af algengi</a:t>
            </a:r>
          </a:p>
          <a:p>
            <a:pPr lvl="2">
              <a:buFontTx/>
              <a:buNone/>
            </a:pPr>
            <a:r>
              <a:rPr lang="is-IS" sz="800"/>
              <a:t>		um 300 börn á Íslandi</a:t>
            </a:r>
          </a:p>
          <a:p>
            <a:pPr lvl="2">
              <a:buFontTx/>
              <a:buNone/>
            </a:pPr>
            <a:endParaRPr lang="is-IS" sz="800"/>
          </a:p>
          <a:p>
            <a:pPr>
              <a:buFontTx/>
              <a:buNone/>
            </a:pPr>
            <a:r>
              <a:rPr lang="is-IS" sz="800"/>
              <a:t>Flest (2/3) eingöngu flogaveik </a:t>
            </a:r>
          </a:p>
          <a:p>
            <a:pPr lvl="2">
              <a:buFontTx/>
              <a:buNone/>
            </a:pPr>
            <a:r>
              <a:rPr lang="is-IS" sz="800"/>
              <a:t>eðlilegur þroskaferill áður</a:t>
            </a:r>
          </a:p>
          <a:p>
            <a:pPr lvl="2">
              <a:buFontTx/>
              <a:buNone/>
            </a:pPr>
            <a:r>
              <a:rPr lang="is-IS" sz="800"/>
              <a:t>Um 70- 80% batalíkur m.t.t floga</a:t>
            </a:r>
          </a:p>
          <a:p>
            <a:pPr>
              <a:buFontTx/>
              <a:buNone/>
            </a:pPr>
            <a:endParaRPr lang="is-IS" sz="800"/>
          </a:p>
          <a:p>
            <a:pPr>
              <a:buFontTx/>
              <a:buNone/>
            </a:pPr>
            <a:r>
              <a:rPr lang="is-IS" sz="800"/>
              <a:t>1/3 flogaveikin hluti stærri sjúkdómsmyndar</a:t>
            </a:r>
          </a:p>
          <a:p>
            <a:pPr>
              <a:buFontTx/>
              <a:buNone/>
            </a:pPr>
            <a:r>
              <a:rPr lang="is-IS" sz="800"/>
              <a:t>		þroskahömlun</a:t>
            </a:r>
          </a:p>
          <a:p>
            <a:pPr>
              <a:buFontTx/>
              <a:buNone/>
            </a:pPr>
            <a:r>
              <a:rPr lang="is-IS" sz="800"/>
              <a:t>		önnur fötlun</a:t>
            </a:r>
          </a:p>
          <a:p>
            <a:pPr lvl="2">
              <a:buFontTx/>
              <a:buNone/>
            </a:pPr>
            <a:endParaRPr lang="is-IS" sz="800"/>
          </a:p>
          <a:p>
            <a:pPr>
              <a:buFontTx/>
              <a:buNone/>
            </a:pPr>
            <a:r>
              <a:rPr lang="is-IS" sz="800"/>
              <a:t>     </a:t>
            </a:r>
          </a:p>
          <a:p>
            <a:pPr>
              <a:buFontTx/>
              <a:buNone/>
            </a:pPr>
            <a:r>
              <a:rPr lang="is-IS" sz="80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2E10B6-873F-436F-AAD5-E6BD4DA52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0604" r="24478" b="1"/>
          <a:stretch/>
        </p:blipFill>
        <p:spPr bwMode="auto">
          <a:xfrm>
            <a:off x="5647765" y="1481662"/>
            <a:ext cx="5194406" cy="356064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5385" y="5568557"/>
            <a:ext cx="5739618" cy="481793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Janúar 2020</a:t>
            </a:r>
            <a:endParaRPr lang="en-US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255576" y="1198566"/>
            <a:ext cx="23887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s-IS" sz="1000" i="1" dirty="0"/>
              <a:t>Ólafsson et al. </a:t>
            </a:r>
            <a:r>
              <a:rPr lang="is-IS" sz="1000" i="1" dirty="0" err="1"/>
              <a:t>Lancet</a:t>
            </a:r>
            <a:r>
              <a:rPr lang="is-IS" sz="1000" i="1" dirty="0"/>
              <a:t> </a:t>
            </a:r>
            <a:r>
              <a:rPr lang="is-IS" sz="1000" i="1" dirty="0" err="1"/>
              <a:t>Neurology</a:t>
            </a:r>
            <a:r>
              <a:rPr lang="is-IS" sz="1000" i="1" dirty="0"/>
              <a:t> 2005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5406988" y="49728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Nýgengi</a:t>
            </a:r>
            <a:r>
              <a:rPr lang="en-US" sz="1200" dirty="0"/>
              <a:t> </a:t>
            </a:r>
            <a:r>
              <a:rPr lang="en-US" sz="1200" dirty="0" err="1"/>
              <a:t>eins</a:t>
            </a:r>
            <a:r>
              <a:rPr lang="en-US" sz="1200" dirty="0"/>
              <a:t> </a:t>
            </a:r>
            <a:r>
              <a:rPr lang="en-US" sz="1200" dirty="0" err="1"/>
              <a:t>krampa</a:t>
            </a:r>
            <a:r>
              <a:rPr lang="en-US" sz="1200" dirty="0"/>
              <a:t> </a:t>
            </a:r>
            <a:r>
              <a:rPr lang="en-US" sz="1200" dirty="0" err="1"/>
              <a:t>án</a:t>
            </a:r>
            <a:r>
              <a:rPr lang="en-US" sz="1200" dirty="0"/>
              <a:t> </a:t>
            </a:r>
            <a:r>
              <a:rPr lang="en-US" sz="1200" dirty="0" err="1"/>
              <a:t>áreitis</a:t>
            </a:r>
            <a:r>
              <a:rPr lang="en-US" sz="1200" dirty="0"/>
              <a:t>, </a:t>
            </a:r>
            <a:r>
              <a:rPr lang="en-US" sz="1200" dirty="0" err="1"/>
              <a:t>flogaveiki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allra</a:t>
            </a:r>
            <a:r>
              <a:rPr lang="en-US" sz="1200" dirty="0"/>
              <a:t> </a:t>
            </a:r>
            <a:r>
              <a:rPr lang="en-US" sz="1200" dirty="0" err="1"/>
              <a:t>krampa</a:t>
            </a:r>
            <a:r>
              <a:rPr lang="en-US" sz="1200" dirty="0"/>
              <a:t> </a:t>
            </a:r>
            <a:r>
              <a:rPr lang="en-US" sz="1200" dirty="0" err="1"/>
              <a:t>án</a:t>
            </a:r>
            <a:r>
              <a:rPr lang="en-US" sz="1200" dirty="0"/>
              <a:t> </a:t>
            </a:r>
            <a:r>
              <a:rPr lang="en-US" sz="1200" dirty="0" err="1"/>
              <a:t>áreitis</a:t>
            </a:r>
            <a:r>
              <a:rPr lang="en-US" sz="1200" dirty="0"/>
              <a:t> </a:t>
            </a:r>
            <a:r>
              <a:rPr lang="en-US" sz="1200" dirty="0" err="1"/>
              <a:t>eftir</a:t>
            </a:r>
            <a:r>
              <a:rPr lang="en-US" sz="1200" dirty="0"/>
              <a:t> </a:t>
            </a:r>
            <a:r>
              <a:rPr lang="en-US" sz="1200" dirty="0" err="1"/>
              <a:t>aldri</a:t>
            </a:r>
            <a:r>
              <a:rPr lang="en-US" sz="1200" dirty="0"/>
              <a:t> á </a:t>
            </a:r>
            <a:r>
              <a:rPr lang="en-US" sz="1200" dirty="0" err="1"/>
              <a:t>Íslandi</a:t>
            </a:r>
            <a:endParaRPr lang="en-US" sz="1200" dirty="0"/>
          </a:p>
          <a:p>
            <a:r>
              <a:rPr lang="en-US" sz="1200" dirty="0" err="1"/>
              <a:t>frá</a:t>
            </a:r>
            <a:r>
              <a:rPr lang="en-US" sz="1200" dirty="0"/>
              <a:t> 1995-1999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is-IS" dirty="0"/>
              <a:t>Algeng Viðbrögð foreldra við flogi og greiningu á flogaveiki</a:t>
            </a:r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endParaRPr lang="is-IS" sz="2400" dirty="0"/>
          </a:p>
          <a:p>
            <a:r>
              <a:rPr lang="is-IS" sz="2400" dirty="0"/>
              <a:t>Ofsahræðsla</a:t>
            </a:r>
            <a:endParaRPr lang="en-US" sz="2400" dirty="0"/>
          </a:p>
          <a:p>
            <a:r>
              <a:rPr lang="is-IS" sz="2400" dirty="0"/>
              <a:t>Missa stjórn á aðstæðum sínum</a:t>
            </a:r>
            <a:endParaRPr lang="en-US" sz="2400" dirty="0"/>
          </a:p>
          <a:p>
            <a:r>
              <a:rPr lang="is-IS" sz="2400" dirty="0"/>
              <a:t>Ótti um félagslega viðurkenningu barns</a:t>
            </a:r>
          </a:p>
          <a:p>
            <a:r>
              <a:rPr lang="is-IS" sz="2400" dirty="0"/>
              <a:t>Uggandi um framtíðarsýn barns- námsgetu og daglegt líf</a:t>
            </a:r>
          </a:p>
          <a:p>
            <a:endParaRPr lang="is-IS" sz="2400" dirty="0"/>
          </a:p>
          <a:p>
            <a:endParaRPr lang="is-IS" sz="2400" dirty="0"/>
          </a:p>
          <a:p>
            <a:endParaRPr lang="is-I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7792" y="613479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Janúar 2020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074" name="Picture 2" descr="\\lsh.is\gogn\notendur\solrunw\Desktop\Háhyggjufullir foreldr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532" y="2535730"/>
            <a:ext cx="4075641" cy="26509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Vissir þú að………….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Að flest flog eru ekki hættuleg</a:t>
            </a:r>
          </a:p>
          <a:p>
            <a:r>
              <a:rPr lang="is-IS" dirty="0"/>
              <a:t>Nemandi sem fær alflog finnur ekki sjálfur fyrir floginu og man ekki hvað hefur gerst</a:t>
            </a:r>
          </a:p>
          <a:p>
            <a:r>
              <a:rPr lang="is-IS" dirty="0"/>
              <a:t>Flogaveiki er ekki smitandi</a:t>
            </a:r>
          </a:p>
          <a:p>
            <a:r>
              <a:rPr lang="is-IS" dirty="0"/>
              <a:t>Flogaveiki er ekki geðröskun</a:t>
            </a:r>
          </a:p>
          <a:p>
            <a:r>
              <a:rPr lang="is-IS" dirty="0"/>
              <a:t>Hverfandi líkur eru á að  að flog valdi dauða</a:t>
            </a:r>
          </a:p>
          <a:p>
            <a:r>
              <a:rPr lang="is-IS" dirty="0"/>
              <a:t>Flog valda næstum aldrei heilaskaða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4098" name="Picture 2" descr="\\lsh.is\gogn\notendur\solrunw\Desktop\question-yikA5pBi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787" y="2812355"/>
            <a:ext cx="2097843" cy="3281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/>
              <a:t>Algengar ástæður flogaveiki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is-IS" dirty="0"/>
              <a:t>Erfðafræðilegir þættir</a:t>
            </a:r>
          </a:p>
          <a:p>
            <a:r>
              <a:rPr lang="is-IS" dirty="0"/>
              <a:t>Sjálfvakið - eðlilegur heili, jafnvel eðlilegt heilarit </a:t>
            </a:r>
          </a:p>
          <a:p>
            <a:r>
              <a:rPr lang="is-IS" dirty="0"/>
              <a:t>Hjá hinum 30% eru þekktar ástæður til dæmis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Heilaáverkar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Heilaskaði frá fæðingu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Heilinn þroskast óeðlilega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Æxli í heila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Eitranir</a:t>
            </a:r>
          </a:p>
          <a:p>
            <a:pPr lvl="1">
              <a:buFont typeface="Wingdings" pitchFamily="2" charset="2"/>
              <a:buChar char="ü"/>
            </a:pPr>
            <a:r>
              <a:rPr lang="is-IS" sz="2000" dirty="0"/>
              <a:t>Sýkingar</a:t>
            </a:r>
          </a:p>
          <a:p>
            <a:pPr lvl="1">
              <a:buFont typeface="Wingdings" pitchFamily="2" charset="2"/>
              <a:buChar char="ü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14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5122" name="Picture 2" descr="\\lsh.is\gogn\notendur\solrunw\Desktop\Heili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311" y="2420472"/>
            <a:ext cx="3433836" cy="2279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/>
              <a:t>Meðferð vegna Flogaveiki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>
            <a:normAutofit/>
          </a:bodyPr>
          <a:lstStyle/>
          <a:p>
            <a:endParaRPr lang="is-IS" sz="2400" dirty="0"/>
          </a:p>
          <a:p>
            <a:pPr>
              <a:buNone/>
            </a:pPr>
            <a:r>
              <a:rPr lang="is-IS" sz="2400" dirty="0"/>
              <a:t>Markmið flogaveiki meðferðar er að barn og fjölskylda geti lifað eðlilegu lífi</a:t>
            </a:r>
          </a:p>
          <a:p>
            <a:pPr>
              <a:buNone/>
            </a:pPr>
            <a:endParaRPr lang="is-IS" sz="2400" dirty="0"/>
          </a:p>
          <a:p>
            <a:r>
              <a:rPr lang="is-IS" sz="2400" dirty="0"/>
              <a:t>Lyfjameðferð til að hafa hemil á flogum </a:t>
            </a:r>
          </a:p>
          <a:p>
            <a:r>
              <a:rPr lang="is-IS" sz="2400" dirty="0"/>
              <a:t>Reglulegt eftirlit</a:t>
            </a:r>
          </a:p>
          <a:p>
            <a:r>
              <a:rPr lang="is-IS" sz="2400" dirty="0"/>
              <a:t>Stuðningur við foreldra og barn</a:t>
            </a:r>
          </a:p>
          <a:p>
            <a:r>
              <a:rPr lang="is-IS" sz="2400" dirty="0"/>
              <a:t>Fræðsla í umhverfi barns </a:t>
            </a:r>
          </a:p>
          <a:p>
            <a:pPr>
              <a:buNone/>
            </a:pPr>
            <a:endParaRPr lang="is-I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couple of people that are standing in the dark&#10;&#10;Description generated with very high confidence">
            <a:extLst>
              <a:ext uri="{FF2B5EF4-FFF2-40B4-BE49-F238E27FC236}">
                <a16:creationId xmlns:a16="http://schemas.microsoft.com/office/drawing/2014/main" xmlns="" id="{371D7542-C93F-4901-A190-C4BB6B66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0" r="23169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15163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Tegundir floga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1" algn="just">
              <a:buNone/>
            </a:pPr>
            <a:r>
              <a:rPr lang="is-IS" sz="2000" b="1" dirty="0"/>
              <a:t>Alflog</a:t>
            </a:r>
          </a:p>
          <a:p>
            <a:pPr lvl="1">
              <a:buFont typeface="Courier New" pitchFamily="49" charset="0"/>
              <a:buChar char="o"/>
            </a:pPr>
            <a:r>
              <a:rPr lang="is-IS" sz="1600" dirty="0"/>
              <a:t>Fer um allan heilann og veldur meðvitundarleysi</a:t>
            </a:r>
          </a:p>
          <a:p>
            <a:pPr lvl="1">
              <a:buFont typeface="Courier New" pitchFamily="49" charset="0"/>
              <a:buChar char="o"/>
            </a:pPr>
            <a:r>
              <a:rPr lang="is-IS" sz="1600" dirty="0"/>
              <a:t>Algengar tegundir eru tónískir/klónískir krampar, fallflog, </a:t>
            </a:r>
            <a:r>
              <a:rPr lang="is-IS" sz="1600" dirty="0" err="1"/>
              <a:t>störuflog</a:t>
            </a:r>
            <a:r>
              <a:rPr lang="is-IS" sz="1600" dirty="0"/>
              <a:t> </a:t>
            </a:r>
          </a:p>
          <a:p>
            <a:pPr lvl="1">
              <a:buNone/>
            </a:pPr>
            <a:r>
              <a:rPr lang="is-IS" sz="1600" dirty="0"/>
              <a:t> </a:t>
            </a:r>
          </a:p>
          <a:p>
            <a:pPr lvl="1">
              <a:buNone/>
            </a:pPr>
            <a:r>
              <a:rPr lang="is-IS" sz="2000" b="1" dirty="0"/>
              <a:t>Staðflog</a:t>
            </a:r>
          </a:p>
          <a:p>
            <a:pPr lvl="1">
              <a:buFont typeface="Courier New" pitchFamily="49" charset="0"/>
              <a:buChar char="o"/>
            </a:pPr>
            <a:r>
              <a:rPr lang="is-IS" sz="1600" dirty="0"/>
              <a:t>Verður í hluta heilans. Meðvitund eðlileg eða skert</a:t>
            </a:r>
          </a:p>
          <a:p>
            <a:pPr lvl="1">
              <a:buFont typeface="Courier New" pitchFamily="49" charset="0"/>
              <a:buChar char="o"/>
            </a:pPr>
            <a:r>
              <a:rPr lang="is-IS" sz="1600" dirty="0"/>
              <a:t>Skiptast í einföld staðflog eða flókin staðflog</a:t>
            </a:r>
          </a:p>
          <a:p>
            <a:pPr lvl="1">
              <a:buFont typeface="Courier New" pitchFamily="49" charset="0"/>
              <a:buChar char="o"/>
            </a:pPr>
            <a:r>
              <a:rPr lang="is-IS" sz="1600" dirty="0"/>
              <a:t>Einkenni fara eftir því í hvaða hluta heilans raftruflunin er</a:t>
            </a:r>
          </a:p>
          <a:p>
            <a:pPr lvl="1">
              <a:buFont typeface="Courier New" pitchFamily="49" charset="0"/>
              <a:buChar char="o"/>
            </a:pPr>
            <a:endParaRPr lang="is-IS" sz="2000" dirty="0"/>
          </a:p>
          <a:p>
            <a:pPr lvl="1">
              <a:buFont typeface="Courier New" pitchFamily="49" charset="0"/>
              <a:buChar char="o"/>
            </a:pPr>
            <a:endParaRPr lang="is-IS" sz="2000" dirty="0"/>
          </a:p>
          <a:p>
            <a:pPr lvl="1">
              <a:buNone/>
            </a:pPr>
            <a:r>
              <a:rPr lang="is-IS" sz="3200" b="1" dirty="0"/>
              <a:t>			</a:t>
            </a:r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6146" name="Picture 2" descr="\\lsh.is\gogn\notendur\solrunw\Desktop\Partial f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707" y="1557968"/>
            <a:ext cx="5209180" cy="4189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 err="1"/>
              <a:t>Störuflog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is-IS" dirty="0"/>
              <a:t>Örstutt meðvitundarskerðing</a:t>
            </a:r>
          </a:p>
          <a:p>
            <a:r>
              <a:rPr lang="is-IS" dirty="0"/>
              <a:t>Barnið starir tómum augum út í loftið</a:t>
            </a:r>
          </a:p>
          <a:p>
            <a:r>
              <a:rPr lang="is-IS" dirty="0"/>
              <a:t>Sumir smjatta(tyggja) eða blikka hratt</a:t>
            </a:r>
          </a:p>
          <a:p>
            <a:r>
              <a:rPr lang="is-IS" dirty="0"/>
              <a:t>Stendur yfir í 1-10 sekúndur</a:t>
            </a:r>
          </a:p>
          <a:p>
            <a:r>
              <a:rPr lang="is-IS" dirty="0"/>
              <a:t>Getur gerst mörgum sinnum á dag</a:t>
            </a:r>
          </a:p>
          <a:p>
            <a:r>
              <a:rPr lang="is-IS" dirty="0"/>
              <a:t>Mögulega ruglað saman við </a:t>
            </a:r>
          </a:p>
          <a:p>
            <a:pPr lvl="1">
              <a:buFont typeface="Courier New" pitchFamily="49" charset="0"/>
              <a:buChar char="o"/>
            </a:pPr>
            <a:r>
              <a:rPr lang="is-IS" sz="2000" dirty="0"/>
              <a:t>Dagdrauma</a:t>
            </a:r>
          </a:p>
          <a:p>
            <a:pPr lvl="1">
              <a:buFont typeface="Courier New" pitchFamily="49" charset="0"/>
              <a:buChar char="o"/>
            </a:pPr>
            <a:r>
              <a:rPr lang="is-IS" sz="2000" dirty="0"/>
              <a:t>Einbeitingarskort</a:t>
            </a:r>
          </a:p>
          <a:p>
            <a:pPr lvl="1">
              <a:buFont typeface="Courier New" pitchFamily="49" charset="0"/>
              <a:buChar char="o"/>
            </a:pPr>
            <a:endParaRPr lang="is-IS" sz="2000" dirty="0"/>
          </a:p>
          <a:p>
            <a:pPr lvl="1">
              <a:buNone/>
            </a:pPr>
            <a:endParaRPr lang="is-IS" sz="2000" dirty="0"/>
          </a:p>
          <a:p>
            <a:pPr lvl="1">
              <a:buFont typeface="Courier New" pitchFamily="49" charset="0"/>
              <a:buChar char="o"/>
            </a:pPr>
            <a:endParaRPr lang="is-IS" sz="2000" dirty="0"/>
          </a:p>
          <a:p>
            <a:pPr lvl="1">
              <a:buNone/>
            </a:pPr>
            <a:endParaRPr lang="is-I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17623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7170" name="Picture 2" descr="\\lsh.is\gogn\notendur\solrunw\Desktop\Absence f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871" y="2043952"/>
            <a:ext cx="4424075" cy="3009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62" y="655784"/>
            <a:ext cx="8718397" cy="837557"/>
          </a:xfrm>
        </p:spPr>
        <p:txBody>
          <a:bodyPr>
            <a:normAutofit/>
          </a:bodyPr>
          <a:lstStyle/>
          <a:p>
            <a:r>
              <a:rPr lang="is-IS" dirty="0"/>
              <a:t>Einkenni Krampafloga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332" y="1962150"/>
            <a:ext cx="8723376" cy="4022724"/>
          </a:xfrm>
        </p:spPr>
        <p:txBody>
          <a:bodyPr>
            <a:normAutofit/>
          </a:bodyPr>
          <a:lstStyle/>
          <a:p>
            <a:r>
              <a:rPr lang="is-IS" dirty="0"/>
              <a:t>Skyndilegt kokhljóð </a:t>
            </a:r>
          </a:p>
          <a:p>
            <a:r>
              <a:rPr lang="is-IS" dirty="0"/>
              <a:t>Missir meðvitund</a:t>
            </a:r>
          </a:p>
          <a:p>
            <a:r>
              <a:rPr lang="is-IS" dirty="0"/>
              <a:t>Dettur</a:t>
            </a:r>
          </a:p>
          <a:p>
            <a:r>
              <a:rPr lang="is-IS" dirty="0"/>
              <a:t>Krampar - hendur og fætur stífna og síðan takfastir kippir</a:t>
            </a:r>
          </a:p>
          <a:p>
            <a:r>
              <a:rPr lang="is-IS" dirty="0"/>
              <a:t>Grunnur andadráttur og sumir slefa</a:t>
            </a:r>
          </a:p>
          <a:p>
            <a:r>
              <a:rPr lang="is-IS" dirty="0"/>
              <a:t>Einstaka barn missir hægðir og/eða þvag</a:t>
            </a:r>
          </a:p>
          <a:p>
            <a:r>
              <a:rPr lang="is-IS" dirty="0"/>
              <a:t>Stundum verða húð, neglur og varir bláleitar</a:t>
            </a:r>
          </a:p>
          <a:p>
            <a:r>
              <a:rPr lang="is-IS" dirty="0"/>
              <a:t>Stendur yfirleitt yfir í 1-3 mínútur</a:t>
            </a:r>
          </a:p>
          <a:p>
            <a:r>
              <a:rPr lang="is-IS" dirty="0"/>
              <a:t>Eftir krampaflog er barn þreytt og getur verið óáttað, með höfuðverk,  eymsli í líkama, talörðuleika og jafnvel tungubit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33550" y="6010275"/>
            <a:ext cx="8256588" cy="244475"/>
          </a:xfrm>
        </p:spPr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828" y="2197634"/>
            <a:ext cx="2128390" cy="37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/>
          <a:lstStyle/>
          <a:p>
            <a:r>
              <a:rPr lang="is-IS" dirty="0"/>
              <a:t>Síflog – flogafár </a:t>
            </a:r>
            <a:r>
              <a:rPr lang="is-IS" sz="1400" b="0" i="1" dirty="0"/>
              <a:t>(E. STATUS EPILEPTICUS)</a:t>
            </a:r>
            <a:endParaRPr lang="en-US" sz="1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  <a:p>
            <a:r>
              <a:rPr lang="is-IS" dirty="0"/>
              <a:t>Samfellt  ástand með flogavirkni eða langir krampar sem koma hver á eftir öðrum (20-30 mínútur)</a:t>
            </a:r>
          </a:p>
          <a:p>
            <a:r>
              <a:rPr lang="is-IS" dirty="0"/>
              <a:t>Hættulegt ástand, einstaklingur þarf tafarlaust að komast á sjúkrahús</a:t>
            </a:r>
          </a:p>
          <a:p>
            <a:r>
              <a:rPr lang="is-IS" dirty="0"/>
              <a:t>Algengast hjá mjög ungum börnum og öldruðum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33550" y="6010275"/>
            <a:ext cx="8256588" cy="244475"/>
          </a:xfrm>
        </p:spPr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42" y="655638"/>
            <a:ext cx="8718550" cy="838200"/>
          </a:xfrm>
        </p:spPr>
        <p:txBody>
          <a:bodyPr/>
          <a:lstStyle/>
          <a:p>
            <a:r>
              <a:rPr lang="is-IS" dirty="0"/>
              <a:t>Viðbrögð við fyrsta krampaflogi í skóla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7109" y="1570889"/>
            <a:ext cx="86633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2400" dirty="0"/>
          </a:p>
          <a:p>
            <a:endParaRPr lang="is-IS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s-IS" sz="2000" dirty="0">
                <a:latin typeface="+mn-lt"/>
              </a:rPr>
              <a:t>Halda ró sinni og taka tímann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s-IS" sz="2000" dirty="0">
                <a:latin typeface="+mn-lt"/>
              </a:rPr>
              <a:t>Koma í veg fyrir meiðsli, passa höfuð, tryggja öndunarveg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s-IS" sz="2000" dirty="0">
                <a:latin typeface="+mn-lt"/>
              </a:rPr>
              <a:t>Hagræða barni í hliðarstöðu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s-IS" sz="2000" dirty="0"/>
              <a:t>Hringja á 112</a:t>
            </a:r>
          </a:p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is-IS" sz="2000" dirty="0"/>
              <a:t>Hringja í foreldra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n-lt"/>
            </a:endParaRPr>
          </a:p>
        </p:txBody>
      </p:sp>
      <p:pic>
        <p:nvPicPr>
          <p:cNvPr id="5122" name="Picture 2" descr="C:\Users\gudeyglo\AppData\Local\Microsoft\Windows\Temporary Internet Files\Content.IE5\GKSZXK33\recovery_convuls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589" y="2228089"/>
            <a:ext cx="3571336" cy="2447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38632" y="4170363"/>
            <a:ext cx="7196138" cy="850211"/>
          </a:xfrm>
        </p:spPr>
        <p:txBody>
          <a:bodyPr/>
          <a:lstStyle/>
          <a:p>
            <a:pPr>
              <a:buNone/>
            </a:pPr>
            <a:endParaRPr lang="is-IS" dirty="0"/>
          </a:p>
          <a:p>
            <a:pPr>
              <a:buNone/>
            </a:pPr>
            <a:r>
              <a:rPr lang="is-IS" dirty="0"/>
              <a:t>		fyrir starfsfólk, skóla, frístundaheimila og leikskóla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16574" y="666750"/>
            <a:ext cx="7199313" cy="3402013"/>
          </a:xfrm>
        </p:spPr>
        <p:txBody>
          <a:bodyPr>
            <a:normAutofit/>
          </a:bodyPr>
          <a:lstStyle/>
          <a:p>
            <a:r>
              <a:rPr lang="is-IS" sz="5400" dirty="0"/>
              <a:t>fræðsla um flogaveiki og Viðbrögð við flogum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33550" y="5931877"/>
            <a:ext cx="8256588" cy="422031"/>
          </a:xfrm>
        </p:spPr>
        <p:txBody>
          <a:bodyPr/>
          <a:lstStyle/>
          <a:p>
            <a:pPr algn="ctr">
              <a:defRPr/>
            </a:pPr>
            <a:r>
              <a:rPr lang="en-US"/>
              <a:t>Janúar 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4985" y="5322276"/>
            <a:ext cx="760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i="1" dirty="0"/>
              <a:t>Guðrún Eygló Guðmundsdóttir og Sólrún W. Kamban, sérfræðingar í barnahjúkrun, Barnaspítali Hringsins</a:t>
            </a:r>
          </a:p>
          <a:p>
            <a:pPr algn="ctr"/>
            <a:r>
              <a:rPr lang="is-IS" sz="1200" i="1" dirty="0"/>
              <a:t>Faglegt mat Ólafur Thorarensen, sérfræðingur í barnataugalækningum, Barnaspítali Hringsins</a:t>
            </a:r>
            <a:endParaRPr lang="en-US" sz="1200" i="1" dirty="0" err="1"/>
          </a:p>
        </p:txBody>
      </p:sp>
      <p:pic>
        <p:nvPicPr>
          <p:cNvPr id="1026" name="Picture 2" descr="\\lsh.is\gogn\notendur\solrunw\Desktop\Barn í störuf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282" y="2912245"/>
            <a:ext cx="2428154" cy="1688748"/>
          </a:xfrm>
          <a:prstGeom prst="rect">
            <a:avLst/>
          </a:prstGeom>
          <a:noFill/>
        </p:spPr>
      </p:pic>
      <p:pic>
        <p:nvPicPr>
          <p:cNvPr id="1027" name="Picture 3" descr="\\lsh.is\gogn\notendur\solrunw\Desktop\Heilar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0953" y="1038185"/>
            <a:ext cx="2422745" cy="1666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2" y="655784"/>
            <a:ext cx="8718397" cy="837557"/>
          </a:xfrm>
        </p:spPr>
        <p:txBody>
          <a:bodyPr>
            <a:normAutofit/>
          </a:bodyPr>
          <a:lstStyle/>
          <a:p>
            <a:r>
              <a:rPr lang="is-IS"/>
              <a:t>Ekki…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12" y="1962150"/>
            <a:ext cx="5434239" cy="40227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s-IS" dirty="0"/>
              <a:t>setja neitt í munn einstaklings sem er í flogi</a:t>
            </a:r>
          </a:p>
          <a:p>
            <a:pPr>
              <a:buFont typeface="Wingdings" pitchFamily="2" charset="2"/>
              <a:buChar char="Ø"/>
            </a:pPr>
            <a:r>
              <a:rPr lang="is-IS" dirty="0"/>
              <a:t>halda viðkomandi niðri eða hefta meðan á floginu stendur</a:t>
            </a:r>
          </a:p>
          <a:p>
            <a:pPr>
              <a:buFont typeface="Wingdings" pitchFamily="2" charset="2"/>
              <a:buChar char="Ø"/>
            </a:pPr>
            <a:r>
              <a:rPr lang="is-IS" dirty="0"/>
              <a:t>gefa neitt í munninn hvorki mat, vökva eða lyf.  Einungis neyðarlyf ef það er skráð á viðkomandi.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33550" y="6010275"/>
            <a:ext cx="8256588" cy="244475"/>
          </a:xfrm>
        </p:spPr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8194" name="Picture 2" descr="\\lsh.is\gogn\notendur\solrunw\Desktop\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443" y="3945197"/>
            <a:ext cx="3192919" cy="21328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/>
              <a:t>Hvenær eru flog neyðartilvik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r>
              <a:rPr lang="is-IS" sz="1700" dirty="0"/>
              <a:t>Fyrsta flog (engin saga um flog, einstaklingur ómerktur)</a:t>
            </a:r>
          </a:p>
          <a:p>
            <a:r>
              <a:rPr lang="is-IS" sz="1700" dirty="0"/>
              <a:t>Krampaflog sem stendur lengur en fimm mínútur</a:t>
            </a:r>
          </a:p>
          <a:p>
            <a:r>
              <a:rPr lang="is-IS" sz="1700" dirty="0"/>
              <a:t>Endurteknir krampar án þess að viðkomandi komist til meðvitundar</a:t>
            </a:r>
          </a:p>
          <a:p>
            <a:r>
              <a:rPr lang="is-IS" sz="1700" dirty="0"/>
              <a:t>Fleiri flog en venjulega eða breyting á tegund floga</a:t>
            </a:r>
          </a:p>
          <a:p>
            <a:r>
              <a:rPr lang="is-IS" sz="1700" dirty="0"/>
              <a:t>Nemandinn meiðist, er með sykursýki eða er barnshafandi</a:t>
            </a:r>
          </a:p>
          <a:p>
            <a:r>
              <a:rPr lang="is-IS" sz="1700" dirty="0"/>
              <a:t>Flog í vatni</a:t>
            </a:r>
          </a:p>
          <a:p>
            <a:r>
              <a:rPr lang="is-IS" sz="1700" dirty="0"/>
              <a:t>Öndun verður ekki eðlileg eftir flogið</a:t>
            </a:r>
          </a:p>
          <a:p>
            <a:r>
              <a:rPr lang="is-IS" sz="1700" dirty="0"/>
              <a:t>Foreldrar óska eftir bráðamati </a:t>
            </a:r>
          </a:p>
          <a:p>
            <a:endParaRPr lang="is-IS" sz="1700" dirty="0"/>
          </a:p>
          <a:p>
            <a:pPr>
              <a:buNone/>
            </a:pPr>
            <a:r>
              <a:rPr lang="is-IS" sz="1700" b="1" i="1" dirty="0"/>
              <a:t>Fylgið skilgreindu neyðarplani ef það liggur fyrir frá meðferðaraðila/foreldrum fyrir nemanda með flogaveiki </a:t>
            </a:r>
            <a:endParaRPr lang="en-US" sz="17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173466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</a:p>
        </p:txBody>
      </p:sp>
      <p:pic>
        <p:nvPicPr>
          <p:cNvPr id="2050" name="Picture 2" descr="\\lsh.is\gogn\notendur\solrunw\Desktop\emergen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543" y="2342998"/>
            <a:ext cx="3497738" cy="20138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is-IS" sz="4000"/>
              <a:t>Neyðarlyf 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is-IS" sz="1800"/>
              <a:t>Stesolid gel um endaþarm</a:t>
            </a:r>
          </a:p>
          <a:p>
            <a:pPr>
              <a:buFont typeface="Arial" pitchFamily="34" charset="0"/>
              <a:buChar char="•"/>
            </a:pPr>
            <a:r>
              <a:rPr lang="is-IS" sz="1800"/>
              <a:t>Er notað sem neyðarlyf ef flog stöðvast ekki sjálfkrafa og má fylgja barninu í skóla/leikskóla</a:t>
            </a:r>
          </a:p>
          <a:p>
            <a:pPr>
              <a:buFont typeface="Arial" pitchFamily="34" charset="0"/>
              <a:buChar char="•"/>
            </a:pPr>
            <a:r>
              <a:rPr lang="is-IS" sz="1800"/>
              <a:t>Gefið skv. neyðarplani</a:t>
            </a:r>
            <a:endParaRPr lang="en-US" sz="18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\\lsh.is\gogn\notendur\solrunw\Desktop\stesolid_uso.png"/>
          <p:cNvPicPr>
            <a:picLocks noChangeAspect="1" noChangeArrowheads="1"/>
          </p:cNvPicPr>
          <p:nvPr/>
        </p:nvPicPr>
        <p:blipFill rotWithShape="1">
          <a:blip r:embed="rId3" cstate="print"/>
          <a:srcRect r="8298" b="-3"/>
          <a:stretch/>
        </p:blipFill>
        <p:spPr bwMode="auto">
          <a:xfrm>
            <a:off x="5283708" y="722376"/>
            <a:ext cx="6263640" cy="5413248"/>
          </a:xfrm>
          <a:prstGeom prst="rect">
            <a:avLst/>
          </a:prstGeom>
          <a:noFill/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6048" y="6356350"/>
            <a:ext cx="662017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srgbClr val="595959"/>
                </a:solidFill>
              </a:rPr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a typeface="+mj-ea"/>
              </a:rPr>
              <a:t>Neyðarlyf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ea"/>
              </a:rPr>
              <a:t>Epistatus</a:t>
            </a:r>
          </a:p>
          <a:p>
            <a:r>
              <a:rPr lang="en-US" sz="2400">
                <a:ea typeface="+mn-ea"/>
              </a:rPr>
              <a:t>Gefið í munnvik með sprautu</a:t>
            </a:r>
          </a:p>
          <a:p>
            <a:r>
              <a:rPr lang="en-US" sz="2400">
                <a:ea typeface="+mn-ea"/>
              </a:rPr>
              <a:t>Gefið skv. neyðarplani</a:t>
            </a:r>
          </a:p>
          <a:p>
            <a:endParaRPr lang="en-US" sz="2400">
              <a:ea typeface="+mn-ea"/>
            </a:endParaRPr>
          </a:p>
          <a:p>
            <a:endParaRPr lang="en-US" sz="2400">
              <a:ea typeface="+mn-ea"/>
            </a:endParaRPr>
          </a:p>
          <a:p>
            <a:endParaRPr lang="en-US" sz="2400">
              <a:ea typeface="+mn-ea"/>
            </a:endParaRPr>
          </a:p>
        </p:txBody>
      </p:sp>
      <p:pic>
        <p:nvPicPr>
          <p:cNvPr id="4" name="Content Placeholder 3" descr="http://www.epilepsi.no/sfiles/9/66/8/picture/width500/epistatus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26755" y="306909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Administering-Buccal-injec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9240" y="2828925"/>
            <a:ext cx="2883031" cy="338899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90" y="655784"/>
            <a:ext cx="8718397" cy="837557"/>
          </a:xfrm>
        </p:spPr>
        <p:txBody>
          <a:bodyPr/>
          <a:lstStyle/>
          <a:p>
            <a:r>
              <a:rPr lang="is-IS" dirty="0"/>
              <a:t>Einföld staðflog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84" y="1962150"/>
            <a:ext cx="8723376" cy="4022724"/>
          </a:xfrm>
        </p:spPr>
        <p:txBody>
          <a:bodyPr/>
          <a:lstStyle/>
          <a:p>
            <a:r>
              <a:rPr lang="is-IS" sz="1600" dirty="0"/>
              <a:t>Full meðvitund er til staðar</a:t>
            </a:r>
          </a:p>
          <a:p>
            <a:r>
              <a:rPr lang="is-IS" sz="1600" dirty="0"/>
              <a:t>Rykkjóttar hreyfingar (einangraðir kippir,  í höndum, andliti eða fótum)</a:t>
            </a:r>
          </a:p>
          <a:p>
            <a:r>
              <a:rPr lang="is-IS" sz="1600" dirty="0"/>
              <a:t>Einkenni frá skynfærum (dofi, máttleysi, hljóð, lykt, bragð, óþægindi frá maga, tilfinningar sem erfitt er að útskýra)</a:t>
            </a:r>
          </a:p>
          <a:p>
            <a:r>
              <a:rPr lang="is-IS" sz="1600" dirty="0"/>
              <a:t>Tímalengd yfirleitt minni en ein mínúta</a:t>
            </a:r>
          </a:p>
          <a:p>
            <a:r>
              <a:rPr lang="is-IS" sz="1600" dirty="0"/>
              <a:t>Hægt að rugla saman við:  að leika, dulræna reynslu, geðræn veikindi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101" y="1208653"/>
            <a:ext cx="1987985" cy="441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/>
              <a:t>Samsett/flókin staðflog/ráðvilluflog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>
            <a:normAutofit/>
          </a:bodyPr>
          <a:lstStyle/>
          <a:p>
            <a:r>
              <a:rPr lang="is-IS" dirty="0"/>
              <a:t>Minnkuð meðvitund/ófær um að svara </a:t>
            </a:r>
          </a:p>
          <a:p>
            <a:r>
              <a:rPr lang="is-IS" dirty="0"/>
              <a:t>Byrjar oft sem tómleg stara</a:t>
            </a:r>
          </a:p>
          <a:p>
            <a:r>
              <a:rPr lang="is-IS" dirty="0"/>
              <a:t>Endurteknar ómarkvissar hreyfingar </a:t>
            </a:r>
            <a:r>
              <a:rPr lang="is-IS" i="1" dirty="0"/>
              <a:t>(automatisms) </a:t>
            </a:r>
          </a:p>
          <a:p>
            <a:r>
              <a:rPr lang="is-IS" dirty="0"/>
              <a:t>Klaufalegar óáttaðar hreyfingar, ómarkviss ganga, tína upp hluti t.d. af gólfi, rugluð tjáskipti eða smjatt</a:t>
            </a:r>
          </a:p>
          <a:p>
            <a:r>
              <a:rPr lang="is-IS" dirty="0"/>
              <a:t>Varir oft í eina til þrjár mínútur</a:t>
            </a:r>
          </a:p>
          <a:p>
            <a:r>
              <a:rPr lang="is-IS" dirty="0"/>
              <a:t>Á eftir flog fylgir oft þreyta, höfuðverkur eða ógleði</a:t>
            </a:r>
          </a:p>
          <a:p>
            <a:r>
              <a:rPr lang="is-IS" dirty="0"/>
              <a:t>Geta orðið árásargjörn ef reynt er að hefta þau</a:t>
            </a:r>
          </a:p>
          <a:p>
            <a:r>
              <a:rPr lang="is-IS" dirty="0"/>
              <a:t>Oft ruglað við:</a:t>
            </a:r>
          </a:p>
          <a:p>
            <a:pPr lvl="1">
              <a:buFont typeface="Courier New" pitchFamily="49" charset="0"/>
              <a:buChar char="o"/>
            </a:pPr>
            <a:r>
              <a:rPr lang="is-IS" sz="2000" dirty="0"/>
              <a:t>Ölvun eða eiturlyfjavímu</a:t>
            </a:r>
          </a:p>
          <a:p>
            <a:pPr lvl="1">
              <a:buFont typeface="Courier New" pitchFamily="49" charset="0"/>
              <a:buChar char="o"/>
            </a:pPr>
            <a:r>
              <a:rPr lang="is-IS" sz="2000" dirty="0"/>
              <a:t>Árásargirni/geðsjúkdóm</a:t>
            </a:r>
            <a:endParaRPr lang="en-GB" sz="2000" dirty="0"/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A421B95F-DC14-40F5-8F8C-D8F87C311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" r="690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0896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5240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ea typeface="+mj-ea"/>
              </a:rPr>
              <a:t>Viðbrögð við ráðvilluflogum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s-IS" sz="1400" dirty="0">
                <a:ea typeface="+mn-ea"/>
              </a:rPr>
              <a:t>Verið róleg og reynið að róa umhverfið</a:t>
            </a:r>
          </a:p>
          <a:p>
            <a:r>
              <a:rPr lang="is-IS" sz="1400" dirty="0">
                <a:ea typeface="+mn-ea"/>
              </a:rPr>
              <a:t>Takið tímann</a:t>
            </a:r>
          </a:p>
          <a:p>
            <a:r>
              <a:rPr lang="is-IS" sz="1400" dirty="0">
                <a:ea typeface="+mn-ea"/>
              </a:rPr>
              <a:t>Athuga hvort viðkomandi sé með </a:t>
            </a:r>
            <a:r>
              <a:rPr lang="is-IS" sz="1400" i="1" dirty="0" err="1">
                <a:ea typeface="+mn-ea"/>
              </a:rPr>
              <a:t>medic</a:t>
            </a:r>
            <a:r>
              <a:rPr lang="is-IS" sz="1400" i="1" dirty="0">
                <a:ea typeface="+mn-ea"/>
              </a:rPr>
              <a:t> alert </a:t>
            </a:r>
            <a:r>
              <a:rPr lang="is-IS" sz="1400" dirty="0">
                <a:ea typeface="+mn-ea"/>
              </a:rPr>
              <a:t>armband</a:t>
            </a:r>
          </a:p>
          <a:p>
            <a:r>
              <a:rPr lang="is-IS" sz="1400" dirty="0">
                <a:ea typeface="+mn-ea"/>
              </a:rPr>
              <a:t>Ekki reyna að hefta þann sem er í flogi</a:t>
            </a:r>
          </a:p>
          <a:p>
            <a:r>
              <a:rPr lang="is-IS" sz="1400" dirty="0">
                <a:ea typeface="+mn-ea"/>
              </a:rPr>
              <a:t>Stýrðu viðkomandi rólega frá hættu eða skaða</a:t>
            </a:r>
          </a:p>
          <a:p>
            <a:r>
              <a:rPr lang="is-IS" sz="1400" dirty="0">
                <a:ea typeface="+mn-ea"/>
              </a:rPr>
              <a:t>Ekki gefa munnleg fyrirmæli, viðkomandi getur ekki farið eftir þeim</a:t>
            </a:r>
          </a:p>
          <a:p>
            <a:r>
              <a:rPr lang="is-IS" sz="1400" dirty="0">
                <a:ea typeface="+mn-ea"/>
              </a:rPr>
              <a:t>Vertu hjá viðkomandi þar til hann er kominn með fulla meðvitund</a:t>
            </a:r>
          </a:p>
          <a:p>
            <a:r>
              <a:rPr lang="is-IS" sz="1400" dirty="0">
                <a:ea typeface="+mn-ea"/>
              </a:rPr>
              <a:t>Ef flog varir &gt; 5 mínútur eða annað flog byrjar áður en fullri meðvitund er náð hringið í 112</a:t>
            </a:r>
          </a:p>
          <a:p>
            <a:pPr marL="0"/>
            <a:endParaRPr lang="en-US" sz="1400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257874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Janúar 2020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\\lsh.is\gogn\notendur\solrunw\Desktop\adolescen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876" y="2451208"/>
            <a:ext cx="5182697" cy="257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196559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/>
              <a:t>Hvað getur örvað flogavirkni?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r>
              <a:rPr lang="is-IS" sz="1500" dirty="0"/>
              <a:t>Blikkandi ljós og oföndun</a:t>
            </a:r>
          </a:p>
          <a:p>
            <a:r>
              <a:rPr lang="is-IS" sz="1500" dirty="0"/>
              <a:t>Atriði sem geta aukið líkur á flogi hjá barni með flogaveiki eru:</a:t>
            </a:r>
          </a:p>
          <a:p>
            <a:pPr marL="342900" lvl="1" indent="-342900"/>
            <a:r>
              <a:rPr lang="is-IS" sz="1500" dirty="0"/>
              <a:t>Lyfjataka gleymist (algengasta orsökin)</a:t>
            </a:r>
          </a:p>
          <a:p>
            <a:pPr marL="342900" lvl="1" indent="-342900"/>
            <a:r>
              <a:rPr lang="is-IS" sz="1500" dirty="0"/>
              <a:t>Streita, kvíði, leiði, reiði</a:t>
            </a:r>
          </a:p>
          <a:p>
            <a:pPr marL="342900" lvl="1" indent="-342900"/>
            <a:r>
              <a:rPr lang="is-IS" sz="1500" dirty="0"/>
              <a:t>Svefnleysi eða þreyta</a:t>
            </a:r>
          </a:p>
          <a:p>
            <a:pPr marL="342900" lvl="1" indent="-342900"/>
            <a:r>
              <a:rPr lang="is-IS" sz="1500" dirty="0"/>
              <a:t>Hórmónabreytingar</a:t>
            </a:r>
          </a:p>
          <a:p>
            <a:pPr marL="342900" lvl="1" indent="-342900"/>
            <a:r>
              <a:rPr lang="is-IS" sz="1500" dirty="0"/>
              <a:t>Veikindi og hár hiti</a:t>
            </a:r>
          </a:p>
          <a:p>
            <a:pPr marL="342900" lvl="1" indent="-342900"/>
            <a:r>
              <a:rPr lang="is-IS" sz="1500" dirty="0"/>
              <a:t>Svengd eða að missa úr máltíð</a:t>
            </a:r>
          </a:p>
          <a:p>
            <a:pPr marL="342900" lvl="1" indent="-342900"/>
            <a:r>
              <a:rPr lang="is-IS" sz="1500" dirty="0"/>
              <a:t>Vökvaskortur</a:t>
            </a:r>
          </a:p>
          <a:p>
            <a:pPr marL="342900" lvl="1" indent="-342900"/>
            <a:r>
              <a:rPr lang="is-IS" sz="1500" dirty="0"/>
              <a:t>Tíðablæðingar</a:t>
            </a:r>
          </a:p>
          <a:p>
            <a:pPr marL="342900" lvl="1" indent="-342900"/>
            <a:r>
              <a:rPr lang="is-IS" sz="1500" dirty="0"/>
              <a:t>Verkir og vanlíðan</a:t>
            </a:r>
          </a:p>
          <a:p>
            <a:pPr marL="342900" lvl="1" indent="-342900"/>
            <a:r>
              <a:rPr lang="is-IS" sz="1500" dirty="0"/>
              <a:t>Óvæntur hávaði</a:t>
            </a:r>
          </a:p>
          <a:p>
            <a:pPr marL="342900" lvl="1" indent="-342900"/>
            <a:r>
              <a:rPr lang="is-IS" sz="1500" dirty="0"/>
              <a:t>Lyfjabreytingar – milliverkun lyfja</a:t>
            </a:r>
          </a:p>
          <a:p>
            <a:pPr marL="342900" lvl="1" indent="-342900"/>
            <a:r>
              <a:rPr lang="is-IS" sz="1500" dirty="0"/>
              <a:t>Áfengisneysla</a:t>
            </a:r>
          </a:p>
          <a:p>
            <a:pPr marL="342900" lvl="1" indent="-342900">
              <a:buNone/>
            </a:pPr>
            <a:endParaRPr lang="is-IS" sz="1500" dirty="0"/>
          </a:p>
          <a:p>
            <a:pPr lvl="1"/>
            <a:endParaRPr lang="en-US" sz="1500" b="1" dirty="0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053B19FD-D575-421D-8C93-4802046E1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877" r="18364" b="-5"/>
          <a:stretch/>
        </p:blipFill>
        <p:spPr>
          <a:xfrm>
            <a:off x="8422156" y="3342555"/>
            <a:ext cx="1896380" cy="20746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</a:p>
        </p:txBody>
      </p:sp>
      <p:sp>
        <p:nvSpPr>
          <p:cNvPr id="27650" name="AutoShape 2" descr="\\lsh.is\gogn\notendur\solrunw\Desktop\disco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\\lsh.is\gogn\notendur\solrunw\Desktop\disco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 descr="\\lsh.is\gogn\notendur\solrunw\Desktop\dis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75" y="1012938"/>
            <a:ext cx="1831207" cy="20683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Áhrif á nám og hegðun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Flog geta valdið skammvinnum minnistruflunum</a:t>
            </a:r>
          </a:p>
          <a:p>
            <a:r>
              <a:rPr lang="is-IS" dirty="0"/>
              <a:t>Eftir flog getur verið þörf á að rifja upp atriði í aðdraganda flogsins </a:t>
            </a:r>
          </a:p>
          <a:p>
            <a:r>
              <a:rPr lang="is-IS" dirty="0"/>
              <a:t>Flog án greinanlegra líkamlegra einkenna hafa einnig áhrif á námsgetu (</a:t>
            </a:r>
            <a:r>
              <a:rPr lang="is-IS" dirty="0" err="1"/>
              <a:t>störur</a:t>
            </a:r>
            <a:r>
              <a:rPr lang="is-IS" dirty="0"/>
              <a:t>)</a:t>
            </a:r>
          </a:p>
          <a:p>
            <a:r>
              <a:rPr lang="is-IS" dirty="0"/>
              <a:t>Flogalyf geta valdið syfju, athyglisbresti, einbeitingarskorti og hegðunarbreytingum sérstaklega í byrjun meðferðar og við breytingar á meðferð</a:t>
            </a:r>
          </a:p>
          <a:p>
            <a:r>
              <a:rPr lang="is-IS" dirty="0"/>
              <a:t>Nemendur með flogaveiki eru í aukinni hættu á lágu sjálfsmati</a:t>
            </a:r>
          </a:p>
          <a:p>
            <a:r>
              <a:rPr lang="is-IS" dirty="0"/>
              <a:t>Námsörðugleikar eru ekki alltaf tengdir flogaveiki</a:t>
            </a:r>
            <a:endParaRPr lang="en-GB" dirty="0"/>
          </a:p>
        </p:txBody>
      </p:sp>
      <p:pic>
        <p:nvPicPr>
          <p:cNvPr id="1026" name="Picture 2" descr="\\lsh.is\gogn\notendur\solrunw\Desktop\lowselfeste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027" y="4711849"/>
            <a:ext cx="2481612" cy="165854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28675137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/>
              <a:t>stuðningur við nemendur með flogaveiki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endParaRPr lang="is-IS" dirty="0"/>
          </a:p>
          <a:p>
            <a:r>
              <a:rPr lang="is-IS" dirty="0"/>
              <a:t>Verið róleg ef viðkomandi fær flog</a:t>
            </a:r>
          </a:p>
          <a:p>
            <a:r>
              <a:rPr lang="is-IS" dirty="0"/>
              <a:t>Kynnið ykkur/verið með skýra áætlun ef barnið fær flog</a:t>
            </a:r>
          </a:p>
          <a:p>
            <a:r>
              <a:rPr lang="is-IS" dirty="0"/>
              <a:t>Tala rólega við samnemendur, rólegt umhverfi</a:t>
            </a:r>
          </a:p>
          <a:p>
            <a:r>
              <a:rPr lang="is-IS" dirty="0"/>
              <a:t>Verið viss um að allir starfsmenn í skóla/frístundaheimili viti af áætluninni</a:t>
            </a:r>
          </a:p>
          <a:p>
            <a:r>
              <a:rPr lang="is-IS" dirty="0"/>
              <a:t>Verið meðvituð um ef barn á að fá neyðarlyf í flogi</a:t>
            </a:r>
          </a:p>
          <a:p>
            <a:r>
              <a:rPr lang="is-IS" dirty="0"/>
              <a:t>Stuðlið að jákvæðum samskiptum innan vinahópsins/bekksins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\\lsh.is\gogn\notendur\solrunw\Desktop\eftir flog.jpg">
            <a:extLst>
              <a:ext uri="{FF2B5EF4-FFF2-40B4-BE49-F238E27FC236}">
                <a16:creationId xmlns:a16="http://schemas.microsoft.com/office/drawing/2014/main" xmlns="" id="{37F742B0-1B63-444A-9166-C29FFED33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4635" r="4538" b="-1"/>
          <a:stretch/>
        </p:blipFill>
        <p:spPr bwMode="auto">
          <a:xfrm>
            <a:off x="8020569" y="1904284"/>
            <a:ext cx="3152439" cy="34488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1658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3418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Þekkja mismunandi tegundir floga og áhrif þeirra á nemendur</a:t>
            </a:r>
          </a:p>
          <a:p>
            <a:r>
              <a:rPr lang="is-IS" dirty="0"/>
              <a:t>Kunna fyrstu viðbrögð við flogum</a:t>
            </a:r>
          </a:p>
          <a:p>
            <a:r>
              <a:rPr lang="is-IS" dirty="0"/>
              <a:t>Þekkja hvenær flog/krampi er hættulegur</a:t>
            </a:r>
          </a:p>
          <a:p>
            <a:r>
              <a:rPr lang="is-IS" dirty="0"/>
              <a:t>Meðferð við flogaveiki</a:t>
            </a:r>
          </a:p>
          <a:p>
            <a:r>
              <a:rPr lang="is-IS" dirty="0"/>
              <a:t>Félagslegur stuðningur fyrir flogaveika nemendur</a:t>
            </a:r>
          </a:p>
          <a:p>
            <a:r>
              <a:rPr lang="is-IS" dirty="0"/>
              <a:t>Stuðningur í námi fyrir flogaveika nemendur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Viðbragðsáætlun við flogi í skóla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s-IS" sz="1200" b="1" dirty="0"/>
          </a:p>
          <a:p>
            <a:pPr>
              <a:buNone/>
            </a:pPr>
            <a:r>
              <a:rPr lang="is-IS" sz="1200" b="1" dirty="0"/>
              <a:t>Nafn: _________________________________________</a:t>
            </a:r>
            <a:r>
              <a:rPr lang="is-IS" sz="1200" b="1" dirty="0" err="1"/>
              <a:t>Fæðingard</a:t>
            </a:r>
            <a:r>
              <a:rPr lang="is-IS" sz="1200" b="1" dirty="0"/>
              <a:t>._________________________________</a:t>
            </a:r>
            <a:endParaRPr lang="en-US" sz="1200" dirty="0"/>
          </a:p>
          <a:p>
            <a:pPr>
              <a:buNone/>
            </a:pPr>
            <a:r>
              <a:rPr lang="is-IS" sz="1200" b="1" dirty="0"/>
              <a:t>Foreldrar__________________________________________Sími__________________________________________</a:t>
            </a:r>
            <a:endParaRPr lang="en-US" sz="1200" dirty="0"/>
          </a:p>
          <a:p>
            <a:pPr>
              <a:buNone/>
            </a:pPr>
            <a:r>
              <a:rPr lang="is-IS" sz="1200" b="1" dirty="0"/>
              <a:t>Upplýsingar um flogin mín</a:t>
            </a:r>
            <a:r>
              <a:rPr lang="is-IS" sz="1200" dirty="0"/>
              <a:t>: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dirty="0"/>
              <a:t>Flogategund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dirty="0"/>
              <a:t>Lýsing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dirty="0"/>
              <a:t>Tímalengd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dirty="0"/>
              <a:t>Annað</a:t>
            </a:r>
            <a:r>
              <a:rPr lang="is-IS" sz="1200" b="1" dirty="0"/>
              <a:t> 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b="1" dirty="0"/>
              <a:t>Flogakveikju</a:t>
            </a:r>
            <a:r>
              <a:rPr lang="is-IS" sz="1200" dirty="0"/>
              <a:t>r (er </a:t>
            </a:r>
            <a:r>
              <a:rPr lang="is-IS" sz="1200" dirty="0" err="1"/>
              <a:t>e-ð</a:t>
            </a:r>
            <a:r>
              <a:rPr lang="is-IS" sz="1200" dirty="0"/>
              <a:t> sem eykur líkur á flogi hjá mér?):_________________________________________</a:t>
            </a:r>
            <a:endParaRPr lang="en-US" sz="1200" dirty="0"/>
          </a:p>
          <a:p>
            <a:pPr>
              <a:lnSpc>
                <a:spcPct val="100000"/>
              </a:lnSpc>
              <a:buNone/>
            </a:pPr>
            <a:r>
              <a:rPr lang="is-IS" sz="1200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Viðbragðsáætlun við flogi í skóla </a:t>
            </a:r>
            <a:r>
              <a:rPr lang="is-IS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is-IS" b="1" dirty="0"/>
              <a:t>Flogalyfin mín</a:t>
            </a:r>
            <a:r>
              <a:rPr lang="is-IS" dirty="0"/>
              <a:t> (nafn lyfs/skammtur/tími lyfjagjafa):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is-IS" dirty="0"/>
              <a:t>1._____________________________________________2.________________________________________________________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is-IS" dirty="0"/>
              <a:t>Önnur flogameðferð:_________________________________________________________________________________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is-IS" b="1" dirty="0"/>
              <a:t>Neyðarlyf</a:t>
            </a:r>
            <a:r>
              <a:rPr lang="is-IS" dirty="0"/>
              <a:t> :  Gefið eftir ............mín langan krampa.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is-IS" dirty="0"/>
              <a:t>Lyf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is-IS" dirty="0"/>
              <a:t>Hvernig gefið: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Viðbragðsáætlun við flogi í skóla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4312" y="1962149"/>
            <a:ext cx="8723376" cy="41543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s-IS" sz="1600" b="1" dirty="0"/>
              <a:t>Fyrsta hjálp við flogi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Verið róleg, fylgist með tíma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Tryggið öndunarveg, setjið viðkomandi á hliðina um leið og hægt er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 Komið í veg fyrir meiðsli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Vera hjá einstakling og hlúið að, þar til fullri meðvitund er náð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 </a:t>
            </a:r>
            <a:r>
              <a:rPr lang="is-IS" sz="1600" b="1" dirty="0"/>
              <a:t>Hringið á 112 ef: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krampaflog stendur lengur en fimm mínútur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tvö eða fleiri flog án þess að komast  til meðvitundar á milli floga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viðkomandi meiðist í flogi eða fær flog í vatni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is-IS" sz="1600" dirty="0"/>
              <a:t>öndun er ekki eðlileg eftir flogið </a:t>
            </a:r>
            <a:endParaRPr lang="en-US" sz="1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 dirty="0"/>
              <a:t>Ábendingar um stuðning við flogaveika nemendur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>
            <a:normAutofit/>
          </a:bodyPr>
          <a:lstStyle/>
          <a:p>
            <a:r>
              <a:rPr lang="is-IS" sz="2400"/>
              <a:t>Forðast ofverndun og hvetjið til sjálfsbjargar</a:t>
            </a:r>
          </a:p>
          <a:p>
            <a:r>
              <a:rPr lang="is-IS" sz="2400"/>
              <a:t>Leyfið viðkomandi að taka þátt í því sem samnemendur gera (sérstakt eftirlit í sundi)</a:t>
            </a:r>
          </a:p>
          <a:p>
            <a:r>
              <a:rPr lang="is-IS" sz="2400"/>
              <a:t>Stuðlið að góðri samvinnu við foreldra barna með flogaveiki. Ræðið  um tíðni floga, hegðun og hugsanlega námsörðugleika</a:t>
            </a:r>
            <a:endParaRPr lang="en-GB" sz="2400"/>
          </a:p>
        </p:txBody>
      </p:sp>
      <p:pic>
        <p:nvPicPr>
          <p:cNvPr id="2050" name="Picture 2" descr="\\lsh.is\gogn\notendur\solrunw\Desktop\leikandi börn.jpg"/>
          <p:cNvPicPr>
            <a:picLocks noChangeAspect="1" noChangeArrowheads="1"/>
          </p:cNvPicPr>
          <p:nvPr/>
        </p:nvPicPr>
        <p:blipFill rotWithShape="1">
          <a:blip r:embed="rId3" cstate="print"/>
          <a:srcRect l="27017" r="33489" b="-2"/>
          <a:stretch/>
        </p:blipFill>
        <p:spPr bwMode="auto">
          <a:xfrm>
            <a:off x="8037576" y="1904281"/>
            <a:ext cx="3374810" cy="427268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Janúar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04391428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ítarefni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Ef barn fær flog í hjólastól</a:t>
            </a:r>
          </a:p>
          <a:p>
            <a:r>
              <a:rPr lang="is-IS" dirty="0"/>
              <a:t>Ef barn fær flog í skólabílnum</a:t>
            </a:r>
          </a:p>
          <a:p>
            <a:r>
              <a:rPr lang="is-IS" dirty="0"/>
              <a:t>Ef barn fær flog í sundi</a:t>
            </a:r>
          </a:p>
          <a:p>
            <a:r>
              <a:rPr lang="is-IS" dirty="0"/>
              <a:t>Ketogenic fæði</a:t>
            </a:r>
          </a:p>
          <a:p>
            <a:r>
              <a:rPr lang="is-IS" dirty="0"/>
              <a:t>Vagus nerve stimulator</a:t>
            </a:r>
          </a:p>
          <a:p>
            <a:r>
              <a:rPr lang="is-IS" dirty="0"/>
              <a:t>Heilaskurðaðgerð vegna flogaveiki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  <p:pic>
        <p:nvPicPr>
          <p:cNvPr id="2050" name="Picture 2" descr="\\lsh.is\gogn\notendur\solrunw\Desktop\child-custom-wheelchair-solutio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075" y="3997554"/>
            <a:ext cx="2485287" cy="186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87460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Leggðu rólega út í vegkant</a:t>
            </a:r>
          </a:p>
          <a:p>
            <a:r>
              <a:rPr lang="is-IS" dirty="0"/>
              <a:t>Leggið í hliðarstöðu í sæti (andlit frá stólbaki) eða á gólfi</a:t>
            </a:r>
          </a:p>
          <a:p>
            <a:r>
              <a:rPr lang="is-IS" dirty="0"/>
              <a:t>Fylgið hefðbundnum flogaviðbrögðum þar til dregur úr flogi og barn kemst til meðvitundar</a:t>
            </a:r>
          </a:p>
          <a:p>
            <a:r>
              <a:rPr lang="is-IS" dirty="0"/>
              <a:t>Haldið áfram á áfangastað eða fylgið skólareglum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Ef barn fær flog í skólabílnum</a:t>
            </a:r>
            <a:br>
              <a:rPr lang="is-IS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Janúar 2020</a:t>
            </a:r>
            <a:endParaRPr lang="en-US" dirty="0"/>
          </a:p>
        </p:txBody>
      </p:sp>
      <p:pic>
        <p:nvPicPr>
          <p:cNvPr id="1027" name="Picture 3" descr="C:\Users\gudeyglo\AppData\Local\Microsoft\Windows\Temporary Internet Files\Content.IE5\UM9SAD4Z\fieldtripbu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623" y="1440611"/>
            <a:ext cx="4917055" cy="467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056107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784"/>
            <a:ext cx="9540799" cy="837557"/>
          </a:xfrm>
        </p:spPr>
        <p:txBody>
          <a:bodyPr/>
          <a:lstStyle/>
          <a:p>
            <a:r>
              <a:rPr lang="is-IS" dirty="0"/>
              <a:t>Ef barn fær flog í hjólastól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4" y="1962150"/>
            <a:ext cx="6349042" cy="4022724"/>
          </a:xfrm>
        </p:spPr>
        <p:txBody>
          <a:bodyPr/>
          <a:lstStyle/>
          <a:p>
            <a:r>
              <a:rPr lang="is-IS" dirty="0"/>
              <a:t>Ekki losa barnið úr hjólastólnum nema nauðsyn krefji</a:t>
            </a:r>
          </a:p>
          <a:p>
            <a:r>
              <a:rPr lang="is-IS" dirty="0"/>
              <a:t>Haldið hjólastólnum stöðugum </a:t>
            </a:r>
          </a:p>
          <a:p>
            <a:r>
              <a:rPr lang="is-IS" dirty="0"/>
              <a:t>Ef barnið er ekki fest- reynið að festa það í stólinn til að forðast skaða</a:t>
            </a:r>
          </a:p>
          <a:p>
            <a:r>
              <a:rPr lang="is-IS" dirty="0"/>
              <a:t>Passa höfuðið, styðja við og verja</a:t>
            </a:r>
          </a:p>
          <a:p>
            <a:r>
              <a:rPr lang="is-IS" dirty="0"/>
              <a:t>Losið um hálsmál og leyfið froðu að renna frá munni</a:t>
            </a:r>
          </a:p>
          <a:p>
            <a:r>
              <a:rPr lang="is-IS" dirty="0"/>
              <a:t>Setjið púða í kring um hendur og fætur til að koma í veg fyrir skaða á útlimum</a:t>
            </a:r>
          </a:p>
          <a:p>
            <a:r>
              <a:rPr lang="is-IS" dirty="0"/>
              <a:t>Fylgið hefðbundinni viðbragðsáætlun við flogum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2051" name="Picture 3" descr="C:\Users\gudeyglo\AppData\Local\Microsoft\Windows\Temporary Internet Files\Content.IE5\60KFO17A\wheelchair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0860" y="1328468"/>
            <a:ext cx="4192437" cy="446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767459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44" y="655784"/>
            <a:ext cx="9428656" cy="837557"/>
          </a:xfrm>
        </p:spPr>
        <p:txBody>
          <a:bodyPr/>
          <a:lstStyle/>
          <a:p>
            <a:r>
              <a:rPr lang="is-IS" dirty="0"/>
              <a:t>Ef barn fær flog í sundi</a:t>
            </a:r>
            <a:br>
              <a:rPr lang="is-I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10" y="1962150"/>
            <a:ext cx="6478438" cy="4022724"/>
          </a:xfrm>
        </p:spPr>
        <p:txBody>
          <a:bodyPr/>
          <a:lstStyle/>
          <a:p>
            <a:r>
              <a:rPr lang="is-IS" dirty="0"/>
              <a:t>Styðjið við höfuð þannig að munnur og nef séu allan tímann upp úr vatninu</a:t>
            </a:r>
          </a:p>
          <a:p>
            <a:r>
              <a:rPr lang="is-IS" dirty="0"/>
              <a:t>Hjálpið barninu upp úr um leið og það er öruggt</a:t>
            </a:r>
          </a:p>
          <a:p>
            <a:r>
              <a:rPr lang="is-IS" dirty="0"/>
              <a:t>Ef barnið andar ekki og flog yfirstaðið þarf að hjálpa því (</a:t>
            </a:r>
            <a:r>
              <a:rPr lang="is-IS" i="1" dirty="0"/>
              <a:t>rescue breathing</a:t>
            </a:r>
            <a:r>
              <a:rPr lang="is-IS" dirty="0"/>
              <a:t>)</a:t>
            </a:r>
          </a:p>
          <a:p>
            <a:r>
              <a:rPr lang="is-IS" dirty="0"/>
              <a:t>Flytjið barni á bráðamóttöku þrátt fyrir að það virðist sem það hafi náð sér að fullu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19457" name="Picture 1" descr="\\lsh.is\gogn\notendur\solrunw\Desktop\S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152" y="2374365"/>
            <a:ext cx="3150029" cy="2166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90839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Ketogenic fæði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Byggir á rannsóknum um að notkun fitu sem orkugjafa í stað kolvetnis hefur floga hamlandi áhrif (virkar ekki á alla)</a:t>
            </a:r>
          </a:p>
          <a:p>
            <a:r>
              <a:rPr lang="is-IS" dirty="0"/>
              <a:t>Notað fyrir börn með erfiða flogaveiki, sem svara illa lyfjum</a:t>
            </a:r>
          </a:p>
          <a:p>
            <a:r>
              <a:rPr lang="is-IS" dirty="0"/>
              <a:t>Næringin inniheldur mikla fitu, engan sykur, kolvetni og prótein í litlu mæli</a:t>
            </a:r>
          </a:p>
          <a:p>
            <a:r>
              <a:rPr lang="is-IS" dirty="0"/>
              <a:t>Þarf mikla samvinnu allra sem koma að umönnun barnsins og leyfir engar undantekningar</a:t>
            </a:r>
          </a:p>
          <a:p>
            <a:r>
              <a:rPr lang="is-IS" dirty="0" err="1"/>
              <a:t>Ketogenic</a:t>
            </a:r>
            <a:r>
              <a:rPr lang="is-IS" dirty="0"/>
              <a:t> fæði er flókin læknisfræðileg meðferð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218848134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44" y="655784"/>
            <a:ext cx="4485735" cy="837557"/>
          </a:xfrm>
        </p:spPr>
        <p:txBody>
          <a:bodyPr/>
          <a:lstStyle/>
          <a:p>
            <a:r>
              <a:rPr lang="is-IS" dirty="0"/>
              <a:t>Vagus nerve stimulator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038" y="1962150"/>
            <a:ext cx="6771736" cy="4022724"/>
          </a:xfrm>
        </p:spPr>
        <p:txBody>
          <a:bodyPr/>
          <a:lstStyle/>
          <a:p>
            <a:r>
              <a:rPr lang="is-IS" dirty="0"/>
              <a:t>Tæki ígrætt undir húð á brjóstkassa með vírum sem tengdir eru við vagus taugina á hálsi</a:t>
            </a:r>
          </a:p>
          <a:p>
            <a:r>
              <a:rPr lang="is-IS" dirty="0"/>
              <a:t>Gefur frá sér raförvun með reglulegu millibili á vagus taugina sem hefur áhrif á heilan áður en flog fer af stað og stoppar storminn af rafboðum, sem veldur flogi</a:t>
            </a:r>
          </a:p>
          <a:p>
            <a:r>
              <a:rPr lang="is-IS" dirty="0"/>
              <a:t>Aðallega notað í staðbundnum flogum þar sem viðkomandi svarar illa lyfjum</a:t>
            </a:r>
          </a:p>
          <a:p>
            <a:r>
              <a:rPr lang="is-IS" dirty="0"/>
              <a:t>Sérstakur segull fylgir þar sem barn getur sjálft stjórnað til að fá viðbótarörvun ef það finnur að flog er í uppsiglingu (fyrirboði)</a:t>
            </a:r>
          </a:p>
          <a:p>
            <a:r>
              <a:rPr lang="is-IS" dirty="0"/>
              <a:t>Barnið þarf oftast lyfjameðferð samhliða vagus örvun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  <p:pic>
        <p:nvPicPr>
          <p:cNvPr id="4098" name="Picture 2" descr="C:\Users\gudeyglo\AppData\Local\Microsoft\Windows\Temporary Internet Files\Content.IE5\UM9SAD4Z\r2_v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543" y="2350008"/>
            <a:ext cx="3735237" cy="322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721661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64302" y="4170451"/>
            <a:ext cx="587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https://www.youtube.com/watch?v=vSnRdmR6xcE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03596" y="3191774"/>
            <a:ext cx="538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hlinkClick r:id="rId4"/>
              </a:rPr>
              <a:t>https://www.youtube.com/watch?v=H3iLQi6wt94</a:t>
            </a:r>
            <a:endParaRPr lang="is-IS" dirty="0"/>
          </a:p>
          <a:p>
            <a:endParaRPr lang="is-IS" dirty="0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Heilaskurðaðgerð vegna flogaveiki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Ef um staðbundna  illvíga flogaveiki er að ræða, sem svarar ekki annarri meðferð</a:t>
            </a:r>
          </a:p>
          <a:p>
            <a:r>
              <a:rPr lang="is-IS" dirty="0"/>
              <a:t>Fer eftir staðsetningu á upptöku floga í heilanum hvort skurðaðgerð er möguleg</a:t>
            </a:r>
          </a:p>
          <a:p>
            <a:r>
              <a:rPr lang="is-IS" dirty="0"/>
              <a:t>Skurðaðgerð er aldrei fyrsti valkostur í meðferð, áhættusöm aðgerð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849079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3" y="620688"/>
            <a:ext cx="5943598" cy="574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9" y="701920"/>
            <a:ext cx="7150075" cy="53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6725" y="867508"/>
            <a:ext cx="8718550" cy="391869"/>
          </a:xfrm>
        </p:spPr>
        <p:txBody>
          <a:bodyPr/>
          <a:lstStyle/>
          <a:p>
            <a:pPr algn="ctr"/>
            <a:r>
              <a:rPr lang="is-IS" sz="2800" dirty="0"/>
              <a:t>Takk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  <p:pic>
        <p:nvPicPr>
          <p:cNvPr id="1026" name="Picture 2" descr="\\lsh.is\gogn\notendur\solrunw\Desktop\börn á skólaló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246" y="1377460"/>
            <a:ext cx="6940062" cy="46267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Fyrstu viðbrögð við krampaflogi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Vera rólegur og fylgjast með tímalengd kastsins</a:t>
            </a:r>
          </a:p>
          <a:p>
            <a:r>
              <a:rPr lang="is-IS" dirty="0"/>
              <a:t>Verndið fyrir skaða í umhverfi (t.d. stólar, borð, oddhvassir hlutir) </a:t>
            </a:r>
          </a:p>
          <a:p>
            <a:r>
              <a:rPr lang="is-IS" dirty="0"/>
              <a:t>Athugið hvort einstaklingur er með flogaveiki,</a:t>
            </a:r>
            <a:r>
              <a:rPr lang="is-IS" i="1" dirty="0"/>
              <a:t> leitið eftir armbandi eða hálsmeni</a:t>
            </a:r>
            <a:endParaRPr lang="is-IS" dirty="0"/>
          </a:p>
          <a:p>
            <a:r>
              <a:rPr lang="is-IS" dirty="0"/>
              <a:t>Setjið mjúkt undir höfuð</a:t>
            </a:r>
          </a:p>
          <a:p>
            <a:r>
              <a:rPr lang="is-IS" dirty="0"/>
              <a:t>Eftir krampann, verið hjá viðkomandi þangað til hann er aftur komin með fulla meðvitund</a:t>
            </a:r>
          </a:p>
          <a:p>
            <a:r>
              <a:rPr lang="is-IS" dirty="0"/>
              <a:t>Veitið tilfinningalegan stuðning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gerist í heilanum þegar flog á sér stað?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Janúar 2020</a:t>
            </a:r>
          </a:p>
        </p:txBody>
      </p:sp>
      <p:pic>
        <p:nvPicPr>
          <p:cNvPr id="2050" name="Picture 2" descr="\\lsh.is\gogn\notendur\solrunw\Desktop\Útleðsla floga í hei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128" y="3266755"/>
            <a:ext cx="4002690" cy="273732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A56EDD-F792-4BF5-A229-A26829A33642}"/>
              </a:ext>
            </a:extLst>
          </p:cNvPr>
          <p:cNvSpPr/>
          <p:nvPr/>
        </p:nvSpPr>
        <p:spPr>
          <a:xfrm>
            <a:off x="3109117" y="2245121"/>
            <a:ext cx="554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hlinkClick r:id="rId3"/>
              </a:rPr>
              <a:t>https://www.youtube.com/watch?v=WqtERCawzC4</a:t>
            </a:r>
            <a:endParaRPr lang="is-I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FFA2244-D19D-4CFA-A644-D5955142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is-IS" sz="3200">
                <a:solidFill>
                  <a:srgbClr val="FFFFFF"/>
                </a:solidFill>
              </a:rPr>
              <a:t>Hvað er flog?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1500"/>
              <a:t>Stutt óhófleg útleiðni á rafboðum í heila sem breyta einu eða fleiru:</a:t>
            </a:r>
          </a:p>
          <a:p>
            <a:pPr>
              <a:buNone/>
            </a:pPr>
            <a:endParaRPr lang="is-IS" sz="1500"/>
          </a:p>
          <a:p>
            <a:r>
              <a:rPr lang="is-IS" sz="1500"/>
              <a:t>Hreyfingu</a:t>
            </a:r>
          </a:p>
          <a:p>
            <a:r>
              <a:rPr lang="is-IS" sz="1500"/>
              <a:t>Skynjun</a:t>
            </a:r>
          </a:p>
          <a:p>
            <a:r>
              <a:rPr lang="is-IS" sz="1500"/>
              <a:t>Hegðun</a:t>
            </a:r>
          </a:p>
          <a:p>
            <a:r>
              <a:rPr lang="is-IS" sz="1500"/>
              <a:t>Áttun</a:t>
            </a:r>
          </a:p>
          <a:p>
            <a:endParaRPr lang="en-US" sz="1500"/>
          </a:p>
        </p:txBody>
      </p:sp>
      <p:pic>
        <p:nvPicPr>
          <p:cNvPr id="4" name="Picture 2" descr="\\lsh.is\gogn\notendur\solrunw\Desktop\rafboð í he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102" y="1070425"/>
            <a:ext cx="6903723" cy="459411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62102" y="6356350"/>
            <a:ext cx="54597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ea typeface="+mj-ea"/>
              </a:rPr>
              <a:t>Taugafrumur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ea typeface="+mn-ea"/>
            </a:endParaRPr>
          </a:p>
          <a:p>
            <a:r>
              <a:rPr lang="en-US" dirty="0" err="1">
                <a:ea typeface="+mn-ea"/>
              </a:rPr>
              <a:t>Heilafrumur</a:t>
            </a:r>
            <a:r>
              <a:rPr lang="en-US" dirty="0">
                <a:ea typeface="+mn-ea"/>
              </a:rPr>
              <a:t> í </a:t>
            </a:r>
            <a:r>
              <a:rPr lang="en-US" dirty="0" err="1">
                <a:ea typeface="+mn-ea"/>
              </a:rPr>
              <a:t>venjulegum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heila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eru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líklega</a:t>
            </a:r>
            <a:r>
              <a:rPr lang="en-US" dirty="0">
                <a:ea typeface="+mn-ea"/>
              </a:rPr>
              <a:t> um 100 </a:t>
            </a:r>
            <a:r>
              <a:rPr lang="en-US" dirty="0" err="1">
                <a:ea typeface="+mn-ea"/>
              </a:rPr>
              <a:t>milljarðar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talsins</a:t>
            </a:r>
            <a:r>
              <a:rPr lang="en-US" dirty="0">
                <a:ea typeface="+mn-ea"/>
              </a:rPr>
              <a:t>.</a:t>
            </a:r>
          </a:p>
          <a:p>
            <a:r>
              <a:rPr lang="en-US" dirty="0" err="1">
                <a:ea typeface="+mn-ea"/>
              </a:rPr>
              <a:t>Hver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fruma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tengist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að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meðaltali</a:t>
            </a:r>
            <a:r>
              <a:rPr lang="en-US" dirty="0">
                <a:ea typeface="+mn-ea"/>
              </a:rPr>
              <a:t> 3000 </a:t>
            </a:r>
            <a:r>
              <a:rPr lang="en-US" dirty="0" err="1">
                <a:ea typeface="+mn-ea"/>
              </a:rPr>
              <a:t>öðrum</a:t>
            </a:r>
            <a:r>
              <a:rPr lang="en-US" dirty="0">
                <a:ea typeface="+mn-ea"/>
              </a:rPr>
              <a:t>.</a:t>
            </a:r>
          </a:p>
          <a:p>
            <a:r>
              <a:rPr lang="en-US" dirty="0" err="1">
                <a:ea typeface="+mn-ea"/>
              </a:rPr>
              <a:t>Þannig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gríðarlegt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magn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af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frumum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eða</a:t>
            </a:r>
            <a:r>
              <a:rPr lang="en-US" dirty="0">
                <a:ea typeface="+mn-ea"/>
              </a:rPr>
              <a:t> ca.  10 í </a:t>
            </a:r>
            <a:r>
              <a:rPr lang="en-US" dirty="0" err="1">
                <a:ea typeface="+mn-ea"/>
              </a:rPr>
              <a:t>fjórnanda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veldi</a:t>
            </a:r>
            <a:r>
              <a:rPr lang="en-US" dirty="0">
                <a:ea typeface="+mn-ea"/>
              </a:rPr>
              <a:t> (10 </a:t>
            </a:r>
            <a:r>
              <a:rPr lang="en-US" baseline="30000" dirty="0">
                <a:ea typeface="+mn-ea"/>
              </a:rPr>
              <a:t>14)</a:t>
            </a:r>
            <a:endParaRPr lang="en-US" dirty="0">
              <a:ea typeface="+mn-ea"/>
            </a:endParaRPr>
          </a:p>
          <a:p>
            <a:r>
              <a:rPr lang="en-US" dirty="0">
                <a:ea typeface="+mn-ea"/>
              </a:rPr>
              <a:t>                         (</a:t>
            </a:r>
            <a:r>
              <a:rPr lang="en-US" dirty="0" err="1">
                <a:ea typeface="+mn-ea"/>
              </a:rPr>
              <a:t>Vísindavefurinn</a:t>
            </a:r>
            <a:r>
              <a:rPr lang="en-US" dirty="0">
                <a:ea typeface="+mn-ea"/>
              </a:rPr>
              <a:t>, 2014). </a:t>
            </a:r>
          </a:p>
        </p:txBody>
      </p:sp>
      <p:pic>
        <p:nvPicPr>
          <p:cNvPr id="4" name="Picture 2" descr="\\lsh.is\gogn\notendur\solrunw\Desktop\taugafrumu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r="801" b="2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455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Janúar 2020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Flogaveiki er truflun á rafboðum í heila, sem valdið hefur krampa a.m.k. tvisvar án hita </a:t>
            </a:r>
          </a:p>
          <a:p>
            <a:pPr>
              <a:buNone/>
            </a:pPr>
            <a:endParaRPr lang="is-IS" dirty="0"/>
          </a:p>
          <a:p>
            <a:r>
              <a:rPr lang="is-IS" dirty="0"/>
              <a:t>Flogaveiki er krónískur (langvarandi) taugasjúkdómur sem einkennist af endurteknum flogum</a:t>
            </a:r>
            <a:endParaRPr lang="en-GB" dirty="0"/>
          </a:p>
          <a:p>
            <a:endParaRPr lang="is-IS" dirty="0"/>
          </a:p>
          <a:p>
            <a:r>
              <a:rPr lang="is-IS" dirty="0"/>
              <a:t>Flogaveiki og flog er ekki það sama</a:t>
            </a:r>
          </a:p>
          <a:p>
            <a:r>
              <a:rPr lang="is-IS" dirty="0"/>
              <a:t>Geta verið fleiri ástæður fyrir flogi en flogaveiki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Hvað er flogaveiki?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Janúar 2020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C:\Users\gudeyglo\AppData\Local\Microsoft\Windows\Temporary Internet Files\Content.IE5\GKSZXK33\causes-of-adhd-400x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874" y="1595887"/>
            <a:ext cx="4632385" cy="4528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is-IS" dirty="0"/>
          </a:p>
          <a:p>
            <a:r>
              <a:rPr lang="is-IS" dirty="0"/>
              <a:t>Á Íslandi eru um 1500-2000 manns með flogaveiki á hverjum tíma</a:t>
            </a:r>
          </a:p>
          <a:p>
            <a:r>
              <a:rPr lang="is-IS" dirty="0"/>
              <a:t>Þar af eru u.þ.b.  300-350 börn </a:t>
            </a:r>
          </a:p>
          <a:p>
            <a:r>
              <a:rPr lang="is-IS" dirty="0"/>
              <a:t>Árlega greinast u.þ.b. 50 börn með flogaveiki á Íslandi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3" y="655785"/>
            <a:ext cx="8718397" cy="586420"/>
          </a:xfrm>
        </p:spPr>
        <p:txBody>
          <a:bodyPr/>
          <a:lstStyle/>
          <a:p>
            <a:r>
              <a:rPr lang="is-IS" dirty="0"/>
              <a:t>Flogaveiki er algengari en þú heldur!!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Janúar 2020</a:t>
            </a:r>
            <a:endParaRPr lang="en-US" dirty="0"/>
          </a:p>
        </p:txBody>
      </p:sp>
      <p:pic>
        <p:nvPicPr>
          <p:cNvPr id="2050" name="Picture 2" descr="C:\Users\gudeyglo\AppData\Local\Microsoft\Windows\Temporary Internet Files\Content.IE5\XZVCLH0D\tolerance-300x2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621" y="1581125"/>
            <a:ext cx="4994695" cy="4474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2"/>
</p:tagLst>
</file>

<file path=ppt/theme/theme1.xml><?xml version="1.0" encoding="utf-8"?>
<a:theme xmlns:a="http://schemas.openxmlformats.org/drawingml/2006/main" name="~5778786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82 | 155 | 202">
      <a:srgbClr val="529BCA"/>
    </a:custClr>
    <a:custClr name="119 | 174 | 201">
      <a:srgbClr val="77AEC9"/>
    </a:custClr>
    <a:custClr name="152 | 194 | 215">
      <a:srgbClr val="98C2D7"/>
    </a:custClr>
    <a:custClr name="162 | 155 | 149">
      <a:srgbClr val="A29B95"/>
    </a:custClr>
    <a:custClr name="170 | 170 | 164">
      <a:srgbClr val="AAAAA4"/>
    </a:custClr>
    <a:custClr name="189 | 183 | 178">
      <a:srgbClr val="BDB7B2"/>
    </a:custClr>
    <a:custClr name="169 | 86 | 151">
      <a:srgbClr val="A95697"/>
    </a:custClr>
    <a:custClr name="233 | 103 | 93">
      <a:srgbClr val="E9675D"/>
    </a:custClr>
    <a:custClr name="243 | 205 | 105">
      <a:srgbClr val="F3CD69"/>
    </a:custClr>
    <a:custClr name="111 | 50 | 21">
      <a:srgbClr val="6F3215"/>
    </a:custClr>
    <a:custClr name="87 | 155 | 120">
      <a:srgbClr val="579B78"/>
    </a:custClr>
    <a:custClr name="126 | 180 | 151">
      <a:srgbClr val="7EB497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2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3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4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5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6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7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ppt/theme/themeOverride8.xml><?xml version="1.0" encoding="utf-8"?>
<a:themeOverride xmlns:a="http://schemas.openxmlformats.org/drawingml/2006/main">
  <a:clrScheme name="Landspitali">
    <a:dk1>
      <a:sysClr val="windowText" lastClr="000000"/>
    </a:dk1>
    <a:lt1>
      <a:sysClr val="window" lastClr="FFFFFF"/>
    </a:lt1>
    <a:dk2>
      <a:srgbClr val="A29B95"/>
    </a:dk2>
    <a:lt2>
      <a:srgbClr val="FFFFFF"/>
    </a:lt2>
    <a:accent1>
      <a:srgbClr val="77AEC9"/>
    </a:accent1>
    <a:accent2>
      <a:srgbClr val="E9675D"/>
    </a:accent2>
    <a:accent3>
      <a:srgbClr val="579B78"/>
    </a:accent3>
    <a:accent4>
      <a:srgbClr val="A95697"/>
    </a:accent4>
    <a:accent5>
      <a:srgbClr val="F3CD69"/>
    </a:accent5>
    <a:accent6>
      <a:srgbClr val="A29B95"/>
    </a:accent6>
    <a:hlink>
      <a:srgbClr val="77AEC9"/>
    </a:hlink>
    <a:folHlink>
      <a:srgbClr val="A29B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2229</Words>
  <Application>Microsoft Office PowerPoint</Application>
  <PresentationFormat>Custom</PresentationFormat>
  <Paragraphs>402</Paragraphs>
  <Slides>44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~5778786</vt:lpstr>
      <vt:lpstr>      </vt:lpstr>
      <vt:lpstr>fræðsla um flogaveiki og Viðbrögð við flogum</vt:lpstr>
      <vt:lpstr>Efni</vt:lpstr>
      <vt:lpstr>Slide 4</vt:lpstr>
      <vt:lpstr>Hvað gerist í heilanum þegar flog á sér stað?</vt:lpstr>
      <vt:lpstr>Hvað er flog?</vt:lpstr>
      <vt:lpstr>Taugafrumur </vt:lpstr>
      <vt:lpstr>Hvað er flogaveiki?</vt:lpstr>
      <vt:lpstr>Flogaveiki er algengari en þú heldur!!</vt:lpstr>
      <vt:lpstr>Algengi</vt:lpstr>
      <vt:lpstr>Algeng Viðbrögð foreldra við flogi og greiningu á flogaveiki</vt:lpstr>
      <vt:lpstr>Vissir þú að………….</vt:lpstr>
      <vt:lpstr>Algengar ástæður flogaveiki</vt:lpstr>
      <vt:lpstr>Meðferð vegna Flogaveiki</vt:lpstr>
      <vt:lpstr>Tegundir floga</vt:lpstr>
      <vt:lpstr>Störuflog</vt:lpstr>
      <vt:lpstr>Einkenni Krampafloga </vt:lpstr>
      <vt:lpstr>Síflog – flogafár (E. STATUS EPILEPTICUS)</vt:lpstr>
      <vt:lpstr>Viðbrögð við fyrsta krampaflogi í skóla</vt:lpstr>
      <vt:lpstr>Ekki…</vt:lpstr>
      <vt:lpstr>Hvenær eru flog neyðartilvik</vt:lpstr>
      <vt:lpstr>Neyðarlyf </vt:lpstr>
      <vt:lpstr>Neyðarlyf</vt:lpstr>
      <vt:lpstr>Einföld staðflog</vt:lpstr>
      <vt:lpstr>Samsett/flókin staðflog/ráðvilluflog</vt:lpstr>
      <vt:lpstr>Viðbrögð við ráðvilluflogum </vt:lpstr>
      <vt:lpstr>Hvað getur örvað flogavirkni?</vt:lpstr>
      <vt:lpstr>Áhrif á nám og hegðun</vt:lpstr>
      <vt:lpstr>stuðningur við nemendur með flogaveiki</vt:lpstr>
      <vt:lpstr>Viðbragðsáætlun við flogi í skóla  </vt:lpstr>
      <vt:lpstr>Viðbragðsáætlun við flogi í skóla  </vt:lpstr>
      <vt:lpstr>Viðbragðsáætlun við flogi í skóla</vt:lpstr>
      <vt:lpstr>Ábendingar um stuðning við flogaveika nemendur</vt:lpstr>
      <vt:lpstr>ítarefni</vt:lpstr>
      <vt:lpstr>Ef barn fær flog í skólabílnum </vt:lpstr>
      <vt:lpstr>Ef barn fær flog í hjólastól</vt:lpstr>
      <vt:lpstr>Ef barn fær flog í sundi </vt:lpstr>
      <vt:lpstr>Ketogenic fæði</vt:lpstr>
      <vt:lpstr>Vagus nerve stimulator </vt:lpstr>
      <vt:lpstr>Heilaskurðaðgerð vegna flogaveiki</vt:lpstr>
      <vt:lpstr>Slide 41</vt:lpstr>
      <vt:lpstr>Slide 42</vt:lpstr>
      <vt:lpstr>Takk</vt:lpstr>
      <vt:lpstr>Fyrstu viðbrögð við krampaflogi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Solrun Kamban</dc:creator>
  <cp:lastModifiedBy>gudeyglo</cp:lastModifiedBy>
  <cp:revision>26</cp:revision>
  <dcterms:created xsi:type="dcterms:W3CDTF">2018-08-20T11:17:01Z</dcterms:created>
  <dcterms:modified xsi:type="dcterms:W3CDTF">2020-01-28T11:48:46Z</dcterms:modified>
</cp:coreProperties>
</file>